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1" r:id="rId4"/>
    <p:sldId id="258" r:id="rId5"/>
    <p:sldId id="263" r:id="rId6"/>
    <p:sldId id="274" r:id="rId7"/>
    <p:sldId id="276" r:id="rId8"/>
    <p:sldId id="283" r:id="rId9"/>
    <p:sldId id="267" r:id="rId10"/>
    <p:sldId id="275" r:id="rId11"/>
    <p:sldId id="280" r:id="rId12"/>
    <p:sldId id="279" r:id="rId13"/>
    <p:sldId id="257" r:id="rId14"/>
    <p:sldId id="293" r:id="rId15"/>
    <p:sldId id="295" r:id="rId16"/>
    <p:sldId id="294" r:id="rId17"/>
    <p:sldId id="287" r:id="rId18"/>
    <p:sldId id="296" r:id="rId19"/>
    <p:sldId id="297" r:id="rId20"/>
    <p:sldId id="269" r:id="rId21"/>
    <p:sldId id="288" r:id="rId22"/>
    <p:sldId id="272" r:id="rId23"/>
    <p:sldId id="278" r:id="rId24"/>
    <p:sldId id="298" r:id="rId25"/>
    <p:sldId id="281" r:id="rId26"/>
    <p:sldId id="300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4EE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3" autoAdjust="0"/>
    <p:restoredTop sz="78136" autoAdjust="0"/>
  </p:normalViewPr>
  <p:slideViewPr>
    <p:cSldViewPr>
      <p:cViewPr varScale="1">
        <p:scale>
          <a:sx n="111" d="100"/>
          <a:sy n="111" d="100"/>
        </p:scale>
        <p:origin x="20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05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A8AAB-0DFE-485B-80C4-8DB1FA8795A8}" type="doc">
      <dgm:prSet loTypeId="urn:microsoft.com/office/officeart/2009/3/layout/IncreasingArrowsProcess" loCatId="process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5289F8C2-D420-40C5-B318-C52E0FCDC5E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rtl="0"/>
          <a:r>
            <a:rPr lang="uk-UA" sz="2000" b="0" i="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Ігри </a:t>
          </a:r>
          <a:r>
            <a:rPr lang="uk-UA" sz="2000" b="0" i="0" cap="none" spc="0" baseline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В.Воскобовича</a:t>
          </a:r>
          <a:r>
            <a:rPr lang="uk-UA" sz="2000" b="0" i="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засновані </a:t>
          </a:r>
        </a:p>
        <a:p>
          <a:pPr algn="ctr" rtl="0"/>
          <a:r>
            <a:rPr lang="uk-UA" sz="2000" b="0" i="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 трьох основних принципах:</a:t>
          </a:r>
          <a:endParaRPr lang="uk-UA" sz="20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92539B0-F338-49EA-94DA-DAA29A81432C}" type="parTrans" cxnId="{AA8A1C2C-7641-474D-A8F3-FAE8A0F960E4}">
      <dgm:prSet/>
      <dgm:spPr/>
      <dgm:t>
        <a:bodyPr/>
        <a:lstStyle/>
        <a:p>
          <a:endParaRPr lang="uk-UA"/>
        </a:p>
      </dgm:t>
    </dgm:pt>
    <dgm:pt modelId="{74720355-0CD6-4004-B19C-F3DE04961095}" type="sibTrans" cxnId="{AA8A1C2C-7641-474D-A8F3-FAE8A0F960E4}">
      <dgm:prSet/>
      <dgm:spPr/>
      <dgm:t>
        <a:bodyPr/>
        <a:lstStyle/>
        <a:p>
          <a:endParaRPr lang="uk-UA"/>
        </a:p>
      </dgm:t>
    </dgm:pt>
    <dgm:pt modelId="{ADB256EC-011C-4C84-B4A9-D9E90426CD6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uk-UA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Інтерес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7AEBFA-9B61-4E14-9574-10D1C5DCAA41}" type="parTrans" cxnId="{E698E7B5-B686-4C4B-86D7-14E15D957D77}">
      <dgm:prSet/>
      <dgm:spPr/>
      <dgm:t>
        <a:bodyPr/>
        <a:lstStyle/>
        <a:p>
          <a:endParaRPr lang="uk-UA"/>
        </a:p>
      </dgm:t>
    </dgm:pt>
    <dgm:pt modelId="{6AFCD44D-8FD5-42F0-821C-2D352EC8F5A3}" type="sibTrans" cxnId="{E698E7B5-B686-4C4B-86D7-14E15D957D77}">
      <dgm:prSet/>
      <dgm:spPr/>
      <dgm:t>
        <a:bodyPr/>
        <a:lstStyle/>
        <a:p>
          <a:endParaRPr lang="uk-UA"/>
        </a:p>
      </dgm:t>
    </dgm:pt>
    <dgm:pt modelId="{F2D6DC37-E625-41C5-B464-A8DE386C481A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Пізнання</a:t>
          </a:r>
          <a:endParaRPr lang="uk-UA" dirty="0"/>
        </a:p>
      </dgm:t>
    </dgm:pt>
    <dgm:pt modelId="{C5361B82-B64D-491E-AB37-6481395E5CB4}" type="parTrans" cxnId="{8A321C1F-A69F-46B2-87FA-AEDC2118459C}">
      <dgm:prSet/>
      <dgm:spPr/>
      <dgm:t>
        <a:bodyPr/>
        <a:lstStyle/>
        <a:p>
          <a:endParaRPr lang="uk-UA"/>
        </a:p>
      </dgm:t>
    </dgm:pt>
    <dgm:pt modelId="{E41EA242-8EF4-4ADE-87CF-28FF6F85456E}" type="sibTrans" cxnId="{8A321C1F-A69F-46B2-87FA-AEDC2118459C}">
      <dgm:prSet/>
      <dgm:spPr/>
      <dgm:t>
        <a:bodyPr/>
        <a:lstStyle/>
        <a:p>
          <a:endParaRPr lang="uk-UA"/>
        </a:p>
      </dgm:t>
    </dgm:pt>
    <dgm:pt modelId="{3B4D1CB6-942B-4527-9616-24354D4A8B8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Творчість</a:t>
          </a:r>
          <a:endParaRPr lang="uk-UA" dirty="0"/>
        </a:p>
      </dgm:t>
    </dgm:pt>
    <dgm:pt modelId="{DF2D4ADC-7526-48F7-BCFD-B83BD2A2E5BC}" type="parTrans" cxnId="{AC30B883-86BA-4015-8279-8D9A345E4EE3}">
      <dgm:prSet/>
      <dgm:spPr/>
      <dgm:t>
        <a:bodyPr/>
        <a:lstStyle/>
        <a:p>
          <a:endParaRPr lang="uk-UA"/>
        </a:p>
      </dgm:t>
    </dgm:pt>
    <dgm:pt modelId="{6CAB9300-9961-42DE-8E39-E6B41A3BB6C3}" type="sibTrans" cxnId="{AC30B883-86BA-4015-8279-8D9A345E4EE3}">
      <dgm:prSet/>
      <dgm:spPr/>
      <dgm:t>
        <a:bodyPr/>
        <a:lstStyle/>
        <a:p>
          <a:endParaRPr lang="uk-UA"/>
        </a:p>
      </dgm:t>
    </dgm:pt>
    <dgm:pt modelId="{CCA19CD0-5515-4BF5-957A-E11C573C4164}" type="pres">
      <dgm:prSet presAssocID="{2BFA8AAB-0DFE-485B-80C4-8DB1FA8795A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687411A-3E4A-417F-9A12-2021B0654C7E}" type="pres">
      <dgm:prSet presAssocID="{5289F8C2-D420-40C5-B318-C52E0FCDC5EB}" presName="parentText1" presStyleLbl="node1" presStyleIdx="0" presStyleCnt="4" custScaleY="150878" custLinFactY="-9895" custLinFactNeighborY="-100000">
        <dgm:presLayoutVars>
          <dgm:chMax/>
          <dgm:chPref val="3"/>
          <dgm:bulletEnabled val="1"/>
        </dgm:presLayoutVars>
      </dgm:prSet>
      <dgm:spPr/>
    </dgm:pt>
    <dgm:pt modelId="{A68D73CF-3C01-4DAD-A2F8-15F003FD3FDD}" type="pres">
      <dgm:prSet presAssocID="{ADB256EC-011C-4C84-B4A9-D9E90426CD63}" presName="parentText2" presStyleLbl="node1" presStyleIdx="1" presStyleCnt="4" custLinFactNeighborX="128" custLinFactNeighborY="-35091">
        <dgm:presLayoutVars>
          <dgm:chMax/>
          <dgm:chPref val="3"/>
          <dgm:bulletEnabled val="1"/>
        </dgm:presLayoutVars>
      </dgm:prSet>
      <dgm:spPr/>
    </dgm:pt>
    <dgm:pt modelId="{1DC8BD82-EC1A-4268-87CA-45C9FDC1DA44}" type="pres">
      <dgm:prSet presAssocID="{F2D6DC37-E625-41C5-B464-A8DE386C481A}" presName="parentText3" presStyleLbl="node1" presStyleIdx="2" presStyleCnt="4" custLinFactNeighborX="364" custLinFactNeighborY="33333">
        <dgm:presLayoutVars>
          <dgm:chMax/>
          <dgm:chPref val="3"/>
          <dgm:bulletEnabled val="1"/>
        </dgm:presLayoutVars>
      </dgm:prSet>
      <dgm:spPr/>
    </dgm:pt>
    <dgm:pt modelId="{9B535058-D320-4BA3-B557-DFF8C37460F7}" type="pres">
      <dgm:prSet presAssocID="{3B4D1CB6-942B-4527-9616-24354D4A8B85}" presName="parentText4" presStyleLbl="node1" presStyleIdx="3" presStyleCnt="4" custLinFactY="1777" custLinFactNeighborX="954" custLinFactNeighborY="100000">
        <dgm:presLayoutVars>
          <dgm:chMax/>
          <dgm:chPref val="3"/>
          <dgm:bulletEnabled val="1"/>
        </dgm:presLayoutVars>
      </dgm:prSet>
      <dgm:spPr/>
    </dgm:pt>
  </dgm:ptLst>
  <dgm:cxnLst>
    <dgm:cxn modelId="{EDB40901-40B2-4B67-AAF7-9526D45CCAAD}" type="presOf" srcId="{3B4D1CB6-942B-4527-9616-24354D4A8B85}" destId="{9B535058-D320-4BA3-B557-DFF8C37460F7}" srcOrd="0" destOrd="0" presId="urn:microsoft.com/office/officeart/2009/3/layout/IncreasingArrowsProcess"/>
    <dgm:cxn modelId="{19E91F04-3371-4642-86A2-82353FD47466}" type="presOf" srcId="{F2D6DC37-E625-41C5-B464-A8DE386C481A}" destId="{1DC8BD82-EC1A-4268-87CA-45C9FDC1DA44}" srcOrd="0" destOrd="0" presId="urn:microsoft.com/office/officeart/2009/3/layout/IncreasingArrowsProcess"/>
    <dgm:cxn modelId="{8A321C1F-A69F-46B2-87FA-AEDC2118459C}" srcId="{2BFA8AAB-0DFE-485B-80C4-8DB1FA8795A8}" destId="{F2D6DC37-E625-41C5-B464-A8DE386C481A}" srcOrd="2" destOrd="0" parTransId="{C5361B82-B64D-491E-AB37-6481395E5CB4}" sibTransId="{E41EA242-8EF4-4ADE-87CF-28FF6F85456E}"/>
    <dgm:cxn modelId="{491AB025-E02D-4000-A19E-A4E7B0027560}" type="presOf" srcId="{2BFA8AAB-0DFE-485B-80C4-8DB1FA8795A8}" destId="{CCA19CD0-5515-4BF5-957A-E11C573C4164}" srcOrd="0" destOrd="0" presId="urn:microsoft.com/office/officeart/2009/3/layout/IncreasingArrowsProcess"/>
    <dgm:cxn modelId="{AA8A1C2C-7641-474D-A8F3-FAE8A0F960E4}" srcId="{2BFA8AAB-0DFE-485B-80C4-8DB1FA8795A8}" destId="{5289F8C2-D420-40C5-B318-C52E0FCDC5EB}" srcOrd="0" destOrd="0" parTransId="{B92539B0-F338-49EA-94DA-DAA29A81432C}" sibTransId="{74720355-0CD6-4004-B19C-F3DE04961095}"/>
    <dgm:cxn modelId="{49A8FF82-264D-4CBA-90DF-2E39155AE84F}" type="presOf" srcId="{ADB256EC-011C-4C84-B4A9-D9E90426CD63}" destId="{A68D73CF-3C01-4DAD-A2F8-15F003FD3FDD}" srcOrd="0" destOrd="0" presId="urn:microsoft.com/office/officeart/2009/3/layout/IncreasingArrowsProcess"/>
    <dgm:cxn modelId="{AC30B883-86BA-4015-8279-8D9A345E4EE3}" srcId="{2BFA8AAB-0DFE-485B-80C4-8DB1FA8795A8}" destId="{3B4D1CB6-942B-4527-9616-24354D4A8B85}" srcOrd="3" destOrd="0" parTransId="{DF2D4ADC-7526-48F7-BCFD-B83BD2A2E5BC}" sibTransId="{6CAB9300-9961-42DE-8E39-E6B41A3BB6C3}"/>
    <dgm:cxn modelId="{E698E7B5-B686-4C4B-86D7-14E15D957D77}" srcId="{2BFA8AAB-0DFE-485B-80C4-8DB1FA8795A8}" destId="{ADB256EC-011C-4C84-B4A9-D9E90426CD63}" srcOrd="1" destOrd="0" parTransId="{137AEBFA-9B61-4E14-9574-10D1C5DCAA41}" sibTransId="{6AFCD44D-8FD5-42F0-821C-2D352EC8F5A3}"/>
    <dgm:cxn modelId="{514FAEDA-E042-4958-988F-4E36776FE252}" type="presOf" srcId="{5289F8C2-D420-40C5-B318-C52E0FCDC5EB}" destId="{6687411A-3E4A-417F-9A12-2021B0654C7E}" srcOrd="0" destOrd="0" presId="urn:microsoft.com/office/officeart/2009/3/layout/IncreasingArrowsProcess"/>
    <dgm:cxn modelId="{2F49FEC7-174B-48D2-B020-D7B0956BD9D6}" type="presParOf" srcId="{CCA19CD0-5515-4BF5-957A-E11C573C4164}" destId="{6687411A-3E4A-417F-9A12-2021B0654C7E}" srcOrd="0" destOrd="0" presId="urn:microsoft.com/office/officeart/2009/3/layout/IncreasingArrowsProcess"/>
    <dgm:cxn modelId="{C532C11D-110B-416A-A594-F29E8517BEEC}" type="presParOf" srcId="{CCA19CD0-5515-4BF5-957A-E11C573C4164}" destId="{A68D73CF-3C01-4DAD-A2F8-15F003FD3FDD}" srcOrd="1" destOrd="0" presId="urn:microsoft.com/office/officeart/2009/3/layout/IncreasingArrowsProcess"/>
    <dgm:cxn modelId="{1288794B-A48D-4163-BD9E-84CA5A9D450C}" type="presParOf" srcId="{CCA19CD0-5515-4BF5-957A-E11C573C4164}" destId="{1DC8BD82-EC1A-4268-87CA-45C9FDC1DA44}" srcOrd="2" destOrd="0" presId="urn:microsoft.com/office/officeart/2009/3/layout/IncreasingArrowsProcess"/>
    <dgm:cxn modelId="{922D022A-5045-4115-BE88-9AD77D131A20}" type="presParOf" srcId="{CCA19CD0-5515-4BF5-957A-E11C573C4164}" destId="{9B535058-D320-4BA3-B557-DFF8C37460F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5AD07-95BB-46B8-9823-87A792BE5E7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32F2B4C-9D7C-43B7-AD1E-AAEF09AF3B8E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Універсальні</a:t>
          </a:r>
        </a:p>
        <a:p>
          <a:r>
            <a:rPr lang="uk-UA" b="1" dirty="0">
              <a:solidFill>
                <a:srgbClr val="002060"/>
              </a:solidFill>
            </a:rPr>
            <a:t>(вирішують безліч завдань)</a:t>
          </a:r>
        </a:p>
      </dgm:t>
    </dgm:pt>
    <dgm:pt modelId="{08131695-514A-4C79-90E9-7D458774D1AC}" type="parTrans" cxnId="{ACB34B1E-C1A4-4858-9A7B-80EFAD96284F}">
      <dgm:prSet/>
      <dgm:spPr/>
      <dgm:t>
        <a:bodyPr/>
        <a:lstStyle/>
        <a:p>
          <a:endParaRPr lang="uk-UA"/>
        </a:p>
      </dgm:t>
    </dgm:pt>
    <dgm:pt modelId="{8236B347-D96A-4413-86D4-A6DBD7D8C985}" type="sibTrans" cxnId="{ACB34B1E-C1A4-4858-9A7B-80EFAD96284F}">
      <dgm:prSet/>
      <dgm:spPr/>
      <dgm:t>
        <a:bodyPr/>
        <a:lstStyle/>
        <a:p>
          <a:endParaRPr lang="uk-UA"/>
        </a:p>
      </dgm:t>
    </dgm:pt>
    <dgm:pt modelId="{CAF0BEE8-D218-442B-8FF6-E1D158C159F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Предметні </a:t>
          </a:r>
        </a:p>
        <a:p>
          <a:r>
            <a:rPr lang="uk-UA" b="1" dirty="0">
              <a:solidFill>
                <a:srgbClr val="002060"/>
              </a:solidFill>
            </a:rPr>
            <a:t>(вчать читати або рахувати)</a:t>
          </a:r>
        </a:p>
      </dgm:t>
    </dgm:pt>
    <dgm:pt modelId="{332FBD57-857A-4633-AF0C-695F82513184}" type="parTrans" cxnId="{3E0300BE-4516-4302-A43B-7725EF54C056}">
      <dgm:prSet/>
      <dgm:spPr/>
      <dgm:t>
        <a:bodyPr/>
        <a:lstStyle/>
        <a:p>
          <a:endParaRPr lang="uk-UA"/>
        </a:p>
      </dgm:t>
    </dgm:pt>
    <dgm:pt modelId="{C2148A33-955B-449A-A760-9D4054F4ABE8}" type="sibTrans" cxnId="{3E0300BE-4516-4302-A43B-7725EF54C056}">
      <dgm:prSet/>
      <dgm:spPr/>
      <dgm:t>
        <a:bodyPr/>
        <a:lstStyle/>
        <a:p>
          <a:endParaRPr lang="uk-UA"/>
        </a:p>
      </dgm:t>
    </dgm:pt>
    <dgm:pt modelId="{250A4B11-DB24-47A6-9650-B228730C64E5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Конструктивні</a:t>
          </a:r>
        </a:p>
        <a:p>
          <a:r>
            <a:rPr lang="uk-UA" b="1" dirty="0">
              <a:solidFill>
                <a:srgbClr val="002060"/>
              </a:solidFill>
            </a:rPr>
            <a:t>(вчать конструювати)</a:t>
          </a:r>
          <a:endParaRPr lang="ru-RU" b="1" dirty="0">
            <a:solidFill>
              <a:srgbClr val="002060"/>
            </a:solidFill>
          </a:endParaRPr>
        </a:p>
      </dgm:t>
    </dgm:pt>
    <dgm:pt modelId="{C048AF38-2DD0-4F42-A408-59FC2D001FFB}" type="parTrans" cxnId="{6801057A-EAE3-4AEE-8D58-496B1555DE51}">
      <dgm:prSet/>
      <dgm:spPr/>
      <dgm:t>
        <a:bodyPr/>
        <a:lstStyle/>
        <a:p>
          <a:endParaRPr lang="uk-UA"/>
        </a:p>
      </dgm:t>
    </dgm:pt>
    <dgm:pt modelId="{601393B0-BE5D-4CED-87A2-4C1E1D76CF9D}" type="sibTrans" cxnId="{6801057A-EAE3-4AEE-8D58-496B1555DE51}">
      <dgm:prSet/>
      <dgm:spPr/>
      <dgm:t>
        <a:bodyPr/>
        <a:lstStyle/>
        <a:p>
          <a:endParaRPr lang="uk-UA"/>
        </a:p>
      </dgm:t>
    </dgm:pt>
    <dgm:pt modelId="{BE3A3D7A-ACDE-47B7-88F5-CC0446CC1D56}" type="pres">
      <dgm:prSet presAssocID="{A495AD07-95BB-46B8-9823-87A792BE5E7D}" presName="compositeShape" presStyleCnt="0">
        <dgm:presLayoutVars>
          <dgm:dir/>
          <dgm:resizeHandles/>
        </dgm:presLayoutVars>
      </dgm:prSet>
      <dgm:spPr/>
    </dgm:pt>
    <dgm:pt modelId="{5B2F1226-3173-43EC-BD02-EBF40BC6AE9C}" type="pres">
      <dgm:prSet presAssocID="{A495AD07-95BB-46B8-9823-87A792BE5E7D}" presName="pyramid" presStyleLbl="node1" presStyleIdx="0" presStyleCnt="1"/>
      <dgm:spPr>
        <a:solidFill>
          <a:schemeClr val="accent6">
            <a:lumMod val="75000"/>
          </a:schemeClr>
        </a:solidFill>
        <a:ln>
          <a:solidFill>
            <a:srgbClr val="002060"/>
          </a:solidFill>
        </a:ln>
      </dgm:spPr>
    </dgm:pt>
    <dgm:pt modelId="{0ED8B657-7F9A-4EF9-BD60-2BC3E65791FA}" type="pres">
      <dgm:prSet presAssocID="{A495AD07-95BB-46B8-9823-87A792BE5E7D}" presName="theList" presStyleCnt="0"/>
      <dgm:spPr/>
    </dgm:pt>
    <dgm:pt modelId="{EDE85B97-9CB0-4215-BB27-33AE4DC9253D}" type="pres">
      <dgm:prSet presAssocID="{832F2B4C-9D7C-43B7-AD1E-AAEF09AF3B8E}" presName="aNode" presStyleLbl="fgAcc1" presStyleIdx="0" presStyleCnt="3">
        <dgm:presLayoutVars>
          <dgm:bulletEnabled val="1"/>
        </dgm:presLayoutVars>
      </dgm:prSet>
      <dgm:spPr/>
    </dgm:pt>
    <dgm:pt modelId="{21A58231-40E8-4430-98F5-978BC00C95C0}" type="pres">
      <dgm:prSet presAssocID="{832F2B4C-9D7C-43B7-AD1E-AAEF09AF3B8E}" presName="aSpace" presStyleCnt="0"/>
      <dgm:spPr/>
    </dgm:pt>
    <dgm:pt modelId="{AB7F09C0-4A6E-4444-976D-8402E8B2E4F7}" type="pres">
      <dgm:prSet presAssocID="{CAF0BEE8-D218-442B-8FF6-E1D158C159F1}" presName="aNode" presStyleLbl="fgAcc1" presStyleIdx="1" presStyleCnt="3">
        <dgm:presLayoutVars>
          <dgm:bulletEnabled val="1"/>
        </dgm:presLayoutVars>
      </dgm:prSet>
      <dgm:spPr/>
    </dgm:pt>
    <dgm:pt modelId="{403BBD88-E9D3-4C05-9198-6159D867D46C}" type="pres">
      <dgm:prSet presAssocID="{CAF0BEE8-D218-442B-8FF6-E1D158C159F1}" presName="aSpace" presStyleCnt="0"/>
      <dgm:spPr/>
    </dgm:pt>
    <dgm:pt modelId="{81970336-B251-4DFB-8ADF-E5E213C4667D}" type="pres">
      <dgm:prSet presAssocID="{250A4B11-DB24-47A6-9650-B228730C64E5}" presName="aNode" presStyleLbl="fgAcc1" presStyleIdx="2" presStyleCnt="3">
        <dgm:presLayoutVars>
          <dgm:bulletEnabled val="1"/>
        </dgm:presLayoutVars>
      </dgm:prSet>
      <dgm:spPr/>
    </dgm:pt>
    <dgm:pt modelId="{0D4C577E-A0D0-4AA4-9AB5-00CF4BB600A3}" type="pres">
      <dgm:prSet presAssocID="{250A4B11-DB24-47A6-9650-B228730C64E5}" presName="aSpace" presStyleCnt="0"/>
      <dgm:spPr/>
    </dgm:pt>
  </dgm:ptLst>
  <dgm:cxnLst>
    <dgm:cxn modelId="{ACB34B1E-C1A4-4858-9A7B-80EFAD96284F}" srcId="{A495AD07-95BB-46B8-9823-87A792BE5E7D}" destId="{832F2B4C-9D7C-43B7-AD1E-AAEF09AF3B8E}" srcOrd="0" destOrd="0" parTransId="{08131695-514A-4C79-90E9-7D458774D1AC}" sibTransId="{8236B347-D96A-4413-86D4-A6DBD7D8C985}"/>
    <dgm:cxn modelId="{603C8C48-CE5A-483D-A110-3B2E5328E71B}" type="presOf" srcId="{A495AD07-95BB-46B8-9823-87A792BE5E7D}" destId="{BE3A3D7A-ACDE-47B7-88F5-CC0446CC1D56}" srcOrd="0" destOrd="0" presId="urn:microsoft.com/office/officeart/2005/8/layout/pyramid2"/>
    <dgm:cxn modelId="{05AAF84A-B8A3-4DC7-A454-31FD0E4462C6}" type="presOf" srcId="{832F2B4C-9D7C-43B7-AD1E-AAEF09AF3B8E}" destId="{EDE85B97-9CB0-4215-BB27-33AE4DC9253D}" srcOrd="0" destOrd="0" presId="urn:microsoft.com/office/officeart/2005/8/layout/pyramid2"/>
    <dgm:cxn modelId="{6801057A-EAE3-4AEE-8D58-496B1555DE51}" srcId="{A495AD07-95BB-46B8-9823-87A792BE5E7D}" destId="{250A4B11-DB24-47A6-9650-B228730C64E5}" srcOrd="2" destOrd="0" parTransId="{C048AF38-2DD0-4F42-A408-59FC2D001FFB}" sibTransId="{601393B0-BE5D-4CED-87A2-4C1E1D76CF9D}"/>
    <dgm:cxn modelId="{B668B198-FACE-4B54-8089-A56852BF21D1}" type="presOf" srcId="{250A4B11-DB24-47A6-9650-B228730C64E5}" destId="{81970336-B251-4DFB-8ADF-E5E213C4667D}" srcOrd="0" destOrd="0" presId="urn:microsoft.com/office/officeart/2005/8/layout/pyramid2"/>
    <dgm:cxn modelId="{3E0300BE-4516-4302-A43B-7725EF54C056}" srcId="{A495AD07-95BB-46B8-9823-87A792BE5E7D}" destId="{CAF0BEE8-D218-442B-8FF6-E1D158C159F1}" srcOrd="1" destOrd="0" parTransId="{332FBD57-857A-4633-AF0C-695F82513184}" sibTransId="{C2148A33-955B-449A-A760-9D4054F4ABE8}"/>
    <dgm:cxn modelId="{36D085E0-0399-4E43-87F3-8AD2BEAA2100}" type="presOf" srcId="{CAF0BEE8-D218-442B-8FF6-E1D158C159F1}" destId="{AB7F09C0-4A6E-4444-976D-8402E8B2E4F7}" srcOrd="0" destOrd="0" presId="urn:microsoft.com/office/officeart/2005/8/layout/pyramid2"/>
    <dgm:cxn modelId="{90DE7840-9CF7-4C64-8F82-7E284782C216}" type="presParOf" srcId="{BE3A3D7A-ACDE-47B7-88F5-CC0446CC1D56}" destId="{5B2F1226-3173-43EC-BD02-EBF40BC6AE9C}" srcOrd="0" destOrd="0" presId="urn:microsoft.com/office/officeart/2005/8/layout/pyramid2"/>
    <dgm:cxn modelId="{D4510417-EF55-42CA-9F54-7D2BFF2668D7}" type="presParOf" srcId="{BE3A3D7A-ACDE-47B7-88F5-CC0446CC1D56}" destId="{0ED8B657-7F9A-4EF9-BD60-2BC3E65791FA}" srcOrd="1" destOrd="0" presId="urn:microsoft.com/office/officeart/2005/8/layout/pyramid2"/>
    <dgm:cxn modelId="{53D1A8C8-905A-4927-B687-B7DCADF03CAC}" type="presParOf" srcId="{0ED8B657-7F9A-4EF9-BD60-2BC3E65791FA}" destId="{EDE85B97-9CB0-4215-BB27-33AE4DC9253D}" srcOrd="0" destOrd="0" presId="urn:microsoft.com/office/officeart/2005/8/layout/pyramid2"/>
    <dgm:cxn modelId="{649BA58F-4548-4245-9397-9C1C6D9CF307}" type="presParOf" srcId="{0ED8B657-7F9A-4EF9-BD60-2BC3E65791FA}" destId="{21A58231-40E8-4430-98F5-978BC00C95C0}" srcOrd="1" destOrd="0" presId="urn:microsoft.com/office/officeart/2005/8/layout/pyramid2"/>
    <dgm:cxn modelId="{11546C9C-6515-4453-BE20-6A02E4794B5F}" type="presParOf" srcId="{0ED8B657-7F9A-4EF9-BD60-2BC3E65791FA}" destId="{AB7F09C0-4A6E-4444-976D-8402E8B2E4F7}" srcOrd="2" destOrd="0" presId="urn:microsoft.com/office/officeart/2005/8/layout/pyramid2"/>
    <dgm:cxn modelId="{9C9E156A-073D-4BC6-8659-BD8899C314BA}" type="presParOf" srcId="{0ED8B657-7F9A-4EF9-BD60-2BC3E65791FA}" destId="{403BBD88-E9D3-4C05-9198-6159D867D46C}" srcOrd="3" destOrd="0" presId="urn:microsoft.com/office/officeart/2005/8/layout/pyramid2"/>
    <dgm:cxn modelId="{629C8992-392A-42B7-ACFD-EE90D00B894A}" type="presParOf" srcId="{0ED8B657-7F9A-4EF9-BD60-2BC3E65791FA}" destId="{81970336-B251-4DFB-8ADF-E5E213C4667D}" srcOrd="4" destOrd="0" presId="urn:microsoft.com/office/officeart/2005/8/layout/pyramid2"/>
    <dgm:cxn modelId="{FD31C41D-23E3-439F-9ADF-260ABA614838}" type="presParOf" srcId="{0ED8B657-7F9A-4EF9-BD60-2BC3E65791FA}" destId="{0D4C577E-A0D0-4AA4-9AB5-00CF4BB600A3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B8FAF-6F30-435A-8CD5-F99F945D106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BD438AA-DC3F-45A9-B42B-3A939BB0CDE9}">
      <dgm:prSet custT="1"/>
      <dgm:spPr/>
      <dgm:t>
        <a:bodyPr/>
        <a:lstStyle/>
        <a:p>
          <a:pPr rtl="0"/>
          <a:r>
            <a:rPr lang="uk-UA" sz="2000" b="1" i="1" dirty="0">
              <a:solidFill>
                <a:srgbClr val="002060"/>
              </a:solidFill>
            </a:rPr>
            <a:t>Тканинна основа, на яку приклеюються трикутники. Вони зелені (або сині) з одного боку і червоні з іншого. Між трикутниками є смужки тканини, по яких можна зігнути квадрат, утворивши різні форми.</a:t>
          </a:r>
          <a:endParaRPr lang="uk-UA" sz="2000" dirty="0">
            <a:solidFill>
              <a:srgbClr val="002060"/>
            </a:solidFill>
          </a:endParaRPr>
        </a:p>
      </dgm:t>
    </dgm:pt>
    <dgm:pt modelId="{A3AC4791-EB9F-460B-8BC6-AFA2208409D2}" type="parTrans" cxnId="{F8410C94-D12C-4A1F-81A8-9983F528BB4D}">
      <dgm:prSet/>
      <dgm:spPr/>
      <dgm:t>
        <a:bodyPr/>
        <a:lstStyle/>
        <a:p>
          <a:endParaRPr lang="uk-UA"/>
        </a:p>
      </dgm:t>
    </dgm:pt>
    <dgm:pt modelId="{8B6D0C0A-538C-4207-B400-061468CCC33C}" type="sibTrans" cxnId="{F8410C94-D12C-4A1F-81A8-9983F528BB4D}">
      <dgm:prSet/>
      <dgm:spPr/>
      <dgm:t>
        <a:bodyPr/>
        <a:lstStyle/>
        <a:p>
          <a:endParaRPr lang="uk-UA"/>
        </a:p>
      </dgm:t>
    </dgm:pt>
    <dgm:pt modelId="{425978F8-DF8E-4A93-9283-9C870224A641}" type="pres">
      <dgm:prSet presAssocID="{367B8FAF-6F30-435A-8CD5-F99F945D1065}" presName="composite" presStyleCnt="0">
        <dgm:presLayoutVars>
          <dgm:chMax val="5"/>
          <dgm:dir/>
          <dgm:resizeHandles val="exact"/>
        </dgm:presLayoutVars>
      </dgm:prSet>
      <dgm:spPr/>
    </dgm:pt>
    <dgm:pt modelId="{99C9BA32-7FB0-4DC1-8431-DFD2DE5D528A}" type="pres">
      <dgm:prSet presAssocID="{3BD438AA-DC3F-45A9-B42B-3A939BB0CDE9}" presName="circle1" presStyleLbl="lnNode1" presStyleIdx="0" presStyleCnt="1" custScaleX="78956" custScaleY="70786" custLinFactNeighborX="-11194" custLinFactNeighborY="3669"/>
      <dgm:spPr/>
    </dgm:pt>
    <dgm:pt modelId="{DB9632C4-73D2-4FAB-B88C-463E89CE6DD5}" type="pres">
      <dgm:prSet presAssocID="{3BD438AA-DC3F-45A9-B42B-3A939BB0CDE9}" presName="text1" presStyleLbl="revTx" presStyleIdx="0" presStyleCnt="1" custScaleX="216949" custScaleY="233220" custLinFactNeighborX="50424" custLinFactNeighborY="11610">
        <dgm:presLayoutVars>
          <dgm:bulletEnabled val="1"/>
        </dgm:presLayoutVars>
      </dgm:prSet>
      <dgm:spPr/>
    </dgm:pt>
    <dgm:pt modelId="{4F18642F-B2BA-4D41-BFB5-D95311AA33EA}" type="pres">
      <dgm:prSet presAssocID="{3BD438AA-DC3F-45A9-B42B-3A939BB0CDE9}" presName="line1" presStyleLbl="callout" presStyleIdx="0" presStyleCnt="2" custLinFactY="-10331" custLinFactNeighborX="-26270" custLinFactNeighborY="-100000"/>
      <dgm:spPr/>
    </dgm:pt>
    <dgm:pt modelId="{F3E3A4C9-743B-4E11-9B91-78E500215099}" type="pres">
      <dgm:prSet presAssocID="{3BD438AA-DC3F-45A9-B42B-3A939BB0CDE9}" presName="d1" presStyleLbl="callout" presStyleIdx="1" presStyleCnt="2"/>
      <dgm:spPr/>
    </dgm:pt>
  </dgm:ptLst>
  <dgm:cxnLst>
    <dgm:cxn modelId="{F8410C94-D12C-4A1F-81A8-9983F528BB4D}" srcId="{367B8FAF-6F30-435A-8CD5-F99F945D1065}" destId="{3BD438AA-DC3F-45A9-B42B-3A939BB0CDE9}" srcOrd="0" destOrd="0" parTransId="{A3AC4791-EB9F-460B-8BC6-AFA2208409D2}" sibTransId="{8B6D0C0A-538C-4207-B400-061468CCC33C}"/>
    <dgm:cxn modelId="{6E0D28C7-4F17-4F4E-8E40-9A9C302B79FA}" type="presOf" srcId="{3BD438AA-DC3F-45A9-B42B-3A939BB0CDE9}" destId="{DB9632C4-73D2-4FAB-B88C-463E89CE6DD5}" srcOrd="0" destOrd="0" presId="urn:microsoft.com/office/officeart/2005/8/layout/target1"/>
    <dgm:cxn modelId="{32661BF0-F0C7-4585-AF1E-6E57AA555EF4}" type="presOf" srcId="{367B8FAF-6F30-435A-8CD5-F99F945D1065}" destId="{425978F8-DF8E-4A93-9283-9C870224A641}" srcOrd="0" destOrd="0" presId="urn:microsoft.com/office/officeart/2005/8/layout/target1"/>
    <dgm:cxn modelId="{8ED07049-6209-4644-9FBF-CAB55BF86D5F}" type="presParOf" srcId="{425978F8-DF8E-4A93-9283-9C870224A641}" destId="{99C9BA32-7FB0-4DC1-8431-DFD2DE5D528A}" srcOrd="0" destOrd="0" presId="urn:microsoft.com/office/officeart/2005/8/layout/target1"/>
    <dgm:cxn modelId="{58F1A6ED-F837-442E-9F83-DFE652F1A9B6}" type="presParOf" srcId="{425978F8-DF8E-4A93-9283-9C870224A641}" destId="{DB9632C4-73D2-4FAB-B88C-463E89CE6DD5}" srcOrd="1" destOrd="0" presId="urn:microsoft.com/office/officeart/2005/8/layout/target1"/>
    <dgm:cxn modelId="{1914205D-EE1E-40AA-A895-59E54953CF00}" type="presParOf" srcId="{425978F8-DF8E-4A93-9283-9C870224A641}" destId="{4F18642F-B2BA-4D41-BFB5-D95311AA33EA}" srcOrd="2" destOrd="0" presId="urn:microsoft.com/office/officeart/2005/8/layout/target1"/>
    <dgm:cxn modelId="{D0B080A9-1B29-4C09-A92E-30F60775FE23}" type="presParOf" srcId="{425978F8-DF8E-4A93-9283-9C870224A641}" destId="{F3E3A4C9-743B-4E11-9B91-78E500215099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8537B-CF1E-4C51-874F-FDFD5F8573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4F96B7-325F-408A-8657-A6B37B63DAD5}">
      <dgm:prSet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І. знайомимо дітей з квадратом </a:t>
          </a:r>
        </a:p>
        <a:p>
          <a:pPr rtl="0"/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(його кольором, будовою,  можливими його перетвореннями з однієї геометричної фігури в іншу, зі зміною розміру фігури);</a:t>
          </a:r>
        </a:p>
      </dgm:t>
    </dgm:pt>
    <dgm:pt modelId="{A1355F9E-0025-4B2E-A07E-B322094CF071}" type="parTrans" cxnId="{7FF8A2D2-00FF-4699-B998-94FCC39E2019}">
      <dgm:prSet/>
      <dgm:spPr/>
      <dgm:t>
        <a:bodyPr/>
        <a:lstStyle/>
        <a:p>
          <a:endParaRPr lang="uk-UA"/>
        </a:p>
      </dgm:t>
    </dgm:pt>
    <dgm:pt modelId="{E3717D2E-78A3-43EB-93CE-FB0A399761EE}" type="sibTrans" cxnId="{7FF8A2D2-00FF-4699-B998-94FCC39E2019}">
      <dgm:prSet/>
      <dgm:spPr/>
      <dgm:t>
        <a:bodyPr/>
        <a:lstStyle/>
        <a:p>
          <a:endParaRPr lang="uk-UA"/>
        </a:p>
      </dgm:t>
    </dgm:pt>
    <dgm:pt modelId="{AE76F4C0-1B1E-4F5D-BBA0-7C4C7F208657}">
      <dgm:prSet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ІІ. вчимо дитину робити  з квадрата прості фігури: будиночок, цукерку, човник і </a:t>
          </a:r>
          <a:r>
            <a:rPr lang="uk-UA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т.д</a:t>
          </a:r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. </a:t>
          </a:r>
        </a:p>
      </dgm:t>
    </dgm:pt>
    <dgm:pt modelId="{B1C6CD09-BCC2-497E-A390-5F0CD1A49174}" type="parTrans" cxnId="{731B366E-4DE4-4DAF-BDB7-F030030EFE68}">
      <dgm:prSet/>
      <dgm:spPr/>
      <dgm:t>
        <a:bodyPr/>
        <a:lstStyle/>
        <a:p>
          <a:endParaRPr lang="uk-UA"/>
        </a:p>
      </dgm:t>
    </dgm:pt>
    <dgm:pt modelId="{46D88F81-C731-401C-834B-8EB8DAB7A98A}" type="sibTrans" cxnId="{731B366E-4DE4-4DAF-BDB7-F030030EFE68}">
      <dgm:prSet/>
      <dgm:spPr/>
      <dgm:t>
        <a:bodyPr/>
        <a:lstStyle/>
        <a:p>
          <a:endParaRPr lang="uk-UA"/>
        </a:p>
      </dgm:t>
    </dgm:pt>
    <dgm:pt modelId="{3076675B-FC04-4C41-A14B-5B5050AC0157}">
      <dgm:prSet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ІІІ. Вихователь розповідає казку про чарівні перетворення квадрата , а  дитина стає чарівником, який перетворює квадрат в будинок, потім в цукерку , човник і </a:t>
          </a:r>
          <a:r>
            <a:rPr lang="uk-UA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т.д</a:t>
          </a:r>
          <a:r>
            <a:rPr lang="uk-UA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. А потім дитина може самостійно  вигадувати свої фігурки.</a:t>
          </a:r>
        </a:p>
      </dgm:t>
    </dgm:pt>
    <dgm:pt modelId="{B0A809C3-42F3-4733-A005-DE08F1480345}" type="parTrans" cxnId="{FE324032-AAFE-4F67-9F35-774CDF1F9037}">
      <dgm:prSet/>
      <dgm:spPr/>
      <dgm:t>
        <a:bodyPr/>
        <a:lstStyle/>
        <a:p>
          <a:endParaRPr lang="uk-UA"/>
        </a:p>
      </dgm:t>
    </dgm:pt>
    <dgm:pt modelId="{8CEAB5FE-DF61-44C0-8E44-78C09A47B0D4}" type="sibTrans" cxnId="{FE324032-AAFE-4F67-9F35-774CDF1F9037}">
      <dgm:prSet/>
      <dgm:spPr/>
      <dgm:t>
        <a:bodyPr/>
        <a:lstStyle/>
        <a:p>
          <a:endParaRPr lang="uk-UA"/>
        </a:p>
      </dgm:t>
    </dgm:pt>
    <dgm:pt modelId="{B5C873EC-B770-4182-A0A4-4E3D7BBCD701}" type="pres">
      <dgm:prSet presAssocID="{BA48537B-CF1E-4C51-874F-FDFD5F85732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4652D70-3CC7-4277-9FB9-66532B9E6462}" type="pres">
      <dgm:prSet presAssocID="{ED4F96B7-325F-408A-8657-A6B37B63DAD5}" presName="horFlow" presStyleCnt="0"/>
      <dgm:spPr/>
    </dgm:pt>
    <dgm:pt modelId="{EE3B4316-1B19-4DD9-BA3E-300A7122C8B4}" type="pres">
      <dgm:prSet presAssocID="{ED4F96B7-325F-408A-8657-A6B37B63DAD5}" presName="bigChev" presStyleLbl="node1" presStyleIdx="0" presStyleCnt="3"/>
      <dgm:spPr/>
    </dgm:pt>
    <dgm:pt modelId="{0DC9B61C-8549-4DA0-84B9-9812F54B319A}" type="pres">
      <dgm:prSet presAssocID="{ED4F96B7-325F-408A-8657-A6B37B63DAD5}" presName="vSp" presStyleCnt="0"/>
      <dgm:spPr/>
    </dgm:pt>
    <dgm:pt modelId="{4BE8CFD6-A9E3-4BD3-9CB1-79C773E235EB}" type="pres">
      <dgm:prSet presAssocID="{AE76F4C0-1B1E-4F5D-BBA0-7C4C7F208657}" presName="horFlow" presStyleCnt="0"/>
      <dgm:spPr/>
    </dgm:pt>
    <dgm:pt modelId="{C4D22D08-9F31-473C-AFE2-116A5A845A39}" type="pres">
      <dgm:prSet presAssocID="{AE76F4C0-1B1E-4F5D-BBA0-7C4C7F208657}" presName="bigChev" presStyleLbl="node1" presStyleIdx="1" presStyleCnt="3"/>
      <dgm:spPr/>
    </dgm:pt>
    <dgm:pt modelId="{B462AD1E-30C8-4BBD-B373-802078E4682B}" type="pres">
      <dgm:prSet presAssocID="{AE76F4C0-1B1E-4F5D-BBA0-7C4C7F208657}" presName="vSp" presStyleCnt="0"/>
      <dgm:spPr/>
    </dgm:pt>
    <dgm:pt modelId="{21073AFA-551A-4179-A99B-10947D0F8FD1}" type="pres">
      <dgm:prSet presAssocID="{3076675B-FC04-4C41-A14B-5B5050AC0157}" presName="horFlow" presStyleCnt="0"/>
      <dgm:spPr/>
    </dgm:pt>
    <dgm:pt modelId="{0337B74B-6649-4B39-B7B4-92CF8C37598B}" type="pres">
      <dgm:prSet presAssocID="{3076675B-FC04-4C41-A14B-5B5050AC0157}" presName="bigChev" presStyleLbl="node1" presStyleIdx="2" presStyleCnt="3"/>
      <dgm:spPr/>
    </dgm:pt>
  </dgm:ptLst>
  <dgm:cxnLst>
    <dgm:cxn modelId="{330D530C-5C8F-4F71-8FAF-F6C34ADE8610}" type="presOf" srcId="{3076675B-FC04-4C41-A14B-5B5050AC0157}" destId="{0337B74B-6649-4B39-B7B4-92CF8C37598B}" srcOrd="0" destOrd="0" presId="urn:microsoft.com/office/officeart/2005/8/layout/lProcess3"/>
    <dgm:cxn modelId="{C55EF90C-B9E2-4CEE-800C-72B845187B6E}" type="presOf" srcId="{BA48537B-CF1E-4C51-874F-FDFD5F857323}" destId="{B5C873EC-B770-4182-A0A4-4E3D7BBCD701}" srcOrd="0" destOrd="0" presId="urn:microsoft.com/office/officeart/2005/8/layout/lProcess3"/>
    <dgm:cxn modelId="{FE324032-AAFE-4F67-9F35-774CDF1F9037}" srcId="{BA48537B-CF1E-4C51-874F-FDFD5F857323}" destId="{3076675B-FC04-4C41-A14B-5B5050AC0157}" srcOrd="2" destOrd="0" parTransId="{B0A809C3-42F3-4733-A005-DE08F1480345}" sibTransId="{8CEAB5FE-DF61-44C0-8E44-78C09A47B0D4}"/>
    <dgm:cxn modelId="{731B366E-4DE4-4DAF-BDB7-F030030EFE68}" srcId="{BA48537B-CF1E-4C51-874F-FDFD5F857323}" destId="{AE76F4C0-1B1E-4F5D-BBA0-7C4C7F208657}" srcOrd="1" destOrd="0" parTransId="{B1C6CD09-BCC2-497E-A390-5F0CD1A49174}" sibTransId="{46D88F81-C731-401C-834B-8EB8DAB7A98A}"/>
    <dgm:cxn modelId="{7FF8A2D2-00FF-4699-B998-94FCC39E2019}" srcId="{BA48537B-CF1E-4C51-874F-FDFD5F857323}" destId="{ED4F96B7-325F-408A-8657-A6B37B63DAD5}" srcOrd="0" destOrd="0" parTransId="{A1355F9E-0025-4B2E-A07E-B322094CF071}" sibTransId="{E3717D2E-78A3-43EB-93CE-FB0A399761EE}"/>
    <dgm:cxn modelId="{E97EBCDA-1542-4113-BA8A-26A1F121E706}" type="presOf" srcId="{ED4F96B7-325F-408A-8657-A6B37B63DAD5}" destId="{EE3B4316-1B19-4DD9-BA3E-300A7122C8B4}" srcOrd="0" destOrd="0" presId="urn:microsoft.com/office/officeart/2005/8/layout/lProcess3"/>
    <dgm:cxn modelId="{6FF299EF-6597-4455-AE3B-703751C018C5}" type="presOf" srcId="{AE76F4C0-1B1E-4F5D-BBA0-7C4C7F208657}" destId="{C4D22D08-9F31-473C-AFE2-116A5A845A39}" srcOrd="0" destOrd="0" presId="urn:microsoft.com/office/officeart/2005/8/layout/lProcess3"/>
    <dgm:cxn modelId="{5F5E4AEF-F8DF-444D-96D3-7FF879808CB1}" type="presParOf" srcId="{B5C873EC-B770-4182-A0A4-4E3D7BBCD701}" destId="{B4652D70-3CC7-4277-9FB9-66532B9E6462}" srcOrd="0" destOrd="0" presId="urn:microsoft.com/office/officeart/2005/8/layout/lProcess3"/>
    <dgm:cxn modelId="{C88683C5-6432-4B02-A47F-042E20C289D5}" type="presParOf" srcId="{B4652D70-3CC7-4277-9FB9-66532B9E6462}" destId="{EE3B4316-1B19-4DD9-BA3E-300A7122C8B4}" srcOrd="0" destOrd="0" presId="urn:microsoft.com/office/officeart/2005/8/layout/lProcess3"/>
    <dgm:cxn modelId="{93CECDDC-BFEE-4093-8DC1-3764DB657BF1}" type="presParOf" srcId="{B5C873EC-B770-4182-A0A4-4E3D7BBCD701}" destId="{0DC9B61C-8549-4DA0-84B9-9812F54B319A}" srcOrd="1" destOrd="0" presId="urn:microsoft.com/office/officeart/2005/8/layout/lProcess3"/>
    <dgm:cxn modelId="{3D474F6C-DAB9-4C27-A5D4-2E764C81ACE6}" type="presParOf" srcId="{B5C873EC-B770-4182-A0A4-4E3D7BBCD701}" destId="{4BE8CFD6-A9E3-4BD3-9CB1-79C773E235EB}" srcOrd="2" destOrd="0" presId="urn:microsoft.com/office/officeart/2005/8/layout/lProcess3"/>
    <dgm:cxn modelId="{71FBAFBC-BA71-42B9-BD4F-A3E132E4CA96}" type="presParOf" srcId="{4BE8CFD6-A9E3-4BD3-9CB1-79C773E235EB}" destId="{C4D22D08-9F31-473C-AFE2-116A5A845A39}" srcOrd="0" destOrd="0" presId="urn:microsoft.com/office/officeart/2005/8/layout/lProcess3"/>
    <dgm:cxn modelId="{8674742C-F571-4BDC-BB8F-317C266EE078}" type="presParOf" srcId="{B5C873EC-B770-4182-A0A4-4E3D7BBCD701}" destId="{B462AD1E-30C8-4BBD-B373-802078E4682B}" srcOrd="3" destOrd="0" presId="urn:microsoft.com/office/officeart/2005/8/layout/lProcess3"/>
    <dgm:cxn modelId="{6E65A8AE-B5F0-43F1-8797-03012F66D649}" type="presParOf" srcId="{B5C873EC-B770-4182-A0A4-4E3D7BBCD701}" destId="{21073AFA-551A-4179-A99B-10947D0F8FD1}" srcOrd="4" destOrd="0" presId="urn:microsoft.com/office/officeart/2005/8/layout/lProcess3"/>
    <dgm:cxn modelId="{F7BC8BC7-0A0A-4648-B3F6-D188EC91D27B}" type="presParOf" srcId="{21073AFA-551A-4179-A99B-10947D0F8FD1}" destId="{0337B74B-6649-4B39-B7B4-92CF8C37598B}" srcOrd="0" destOrd="0" presId="urn:microsoft.com/office/officeart/2005/8/layout/lProcess3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7411A-3E4A-417F-9A12-2021B0654C7E}">
      <dsp:nvSpPr>
        <dsp:cNvPr id="0" name=""/>
        <dsp:cNvSpPr/>
      </dsp:nvSpPr>
      <dsp:spPr>
        <a:xfrm>
          <a:off x="0" y="76198"/>
          <a:ext cx="8229600" cy="18077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254000" bIns="19020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Ігри </a:t>
          </a:r>
          <a:r>
            <a:rPr lang="uk-UA" sz="2000" b="0" i="0" kern="1200" cap="none" spc="0" baseline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В.Воскобовича</a:t>
          </a:r>
          <a:r>
            <a:rPr lang="uk-UA" sz="2000" b="0" i="0" kern="120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засновані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cap="none" spc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 трьох основних принципах:</a:t>
          </a:r>
          <a:endParaRPr lang="uk-UA" sz="20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28132"/>
        <a:ext cx="7777667" cy="903867"/>
      </dsp:txXfrm>
    </dsp:sp>
    <dsp:sp modelId="{A68D73CF-3C01-4DAD-A2F8-15F003FD3FDD}">
      <dsp:nvSpPr>
        <dsp:cNvPr id="0" name=""/>
        <dsp:cNvSpPr/>
      </dsp:nvSpPr>
      <dsp:spPr>
        <a:xfrm>
          <a:off x="1896922" y="1676394"/>
          <a:ext cx="6332677" cy="11981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254000" bIns="19020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Інтерес</a:t>
          </a:r>
          <a:endParaRPr lang="uk-UA" sz="2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896922" y="1975930"/>
        <a:ext cx="6033141" cy="599071"/>
      </dsp:txXfrm>
    </dsp:sp>
    <dsp:sp modelId="{1DC8BD82-EC1A-4268-87CA-45C9FDC1DA44}">
      <dsp:nvSpPr>
        <dsp:cNvPr id="0" name=""/>
        <dsp:cNvSpPr/>
      </dsp:nvSpPr>
      <dsp:spPr>
        <a:xfrm>
          <a:off x="3793845" y="2895593"/>
          <a:ext cx="4435754" cy="11981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254000" bIns="19020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Пізнання</a:t>
          </a:r>
          <a:endParaRPr lang="uk-UA" sz="2300" kern="1200" dirty="0"/>
        </a:p>
      </dsp:txBody>
      <dsp:txXfrm>
        <a:off x="3793845" y="3195129"/>
        <a:ext cx="4136218" cy="599071"/>
      </dsp:txXfrm>
    </dsp:sp>
    <dsp:sp modelId="{9B535058-D320-4BA3-B557-DFF8C37460F7}">
      <dsp:nvSpPr>
        <dsp:cNvPr id="0" name=""/>
        <dsp:cNvSpPr/>
      </dsp:nvSpPr>
      <dsp:spPr>
        <a:xfrm>
          <a:off x="5690768" y="4114792"/>
          <a:ext cx="2538831" cy="11981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254000" bIns="19020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Творчість</a:t>
          </a:r>
          <a:endParaRPr lang="uk-UA" sz="2300" kern="1200" dirty="0"/>
        </a:p>
      </dsp:txBody>
      <dsp:txXfrm>
        <a:off x="5690768" y="4414328"/>
        <a:ext cx="2239295" cy="599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F1226-3173-43EC-BD02-EBF40BC6AE9C}">
      <dsp:nvSpPr>
        <dsp:cNvPr id="0" name=""/>
        <dsp:cNvSpPr/>
      </dsp:nvSpPr>
      <dsp:spPr>
        <a:xfrm>
          <a:off x="927734" y="0"/>
          <a:ext cx="3886200" cy="3886200"/>
        </a:xfrm>
        <a:prstGeom prst="triangl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85B97-9CB0-4215-BB27-33AE4DC9253D}">
      <dsp:nvSpPr>
        <dsp:cNvPr id="0" name=""/>
        <dsp:cNvSpPr/>
      </dsp:nvSpPr>
      <dsp:spPr>
        <a:xfrm>
          <a:off x="2870835" y="390707"/>
          <a:ext cx="2526030" cy="919936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Універсальні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(вирішують безліч завдань)</a:t>
          </a:r>
        </a:p>
      </dsp:txBody>
      <dsp:txXfrm>
        <a:off x="2915743" y="435615"/>
        <a:ext cx="2436214" cy="830120"/>
      </dsp:txXfrm>
    </dsp:sp>
    <dsp:sp modelId="{AB7F09C0-4A6E-4444-976D-8402E8B2E4F7}">
      <dsp:nvSpPr>
        <dsp:cNvPr id="0" name=""/>
        <dsp:cNvSpPr/>
      </dsp:nvSpPr>
      <dsp:spPr>
        <a:xfrm>
          <a:off x="2870835" y="1425635"/>
          <a:ext cx="2526030" cy="919936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Предметні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(вчать читати або рахувати)</a:t>
          </a:r>
        </a:p>
      </dsp:txBody>
      <dsp:txXfrm>
        <a:off x="2915743" y="1470543"/>
        <a:ext cx="2436214" cy="830120"/>
      </dsp:txXfrm>
    </dsp:sp>
    <dsp:sp modelId="{81970336-B251-4DFB-8ADF-E5E213C4667D}">
      <dsp:nvSpPr>
        <dsp:cNvPr id="0" name=""/>
        <dsp:cNvSpPr/>
      </dsp:nvSpPr>
      <dsp:spPr>
        <a:xfrm>
          <a:off x="2870835" y="2460564"/>
          <a:ext cx="2526030" cy="919936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Конструктивні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2060"/>
              </a:solidFill>
            </a:rPr>
            <a:t>(вчать конструювати)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915743" y="2505472"/>
        <a:ext cx="2436214" cy="830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9BA32-7FB0-4DC1-8431-DFD2DE5D528A}">
      <dsp:nvSpPr>
        <dsp:cNvPr id="0" name=""/>
        <dsp:cNvSpPr/>
      </dsp:nvSpPr>
      <dsp:spPr>
        <a:xfrm>
          <a:off x="650055" y="2330653"/>
          <a:ext cx="2662277" cy="2386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32C4-73D2-4FAB-B88C-463E89CE6DD5}">
      <dsp:nvSpPr>
        <dsp:cNvPr id="0" name=""/>
        <dsp:cNvSpPr/>
      </dsp:nvSpPr>
      <dsp:spPr>
        <a:xfrm>
          <a:off x="4470813" y="-58538"/>
          <a:ext cx="3657597" cy="327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002060"/>
              </a:solidFill>
            </a:rPr>
            <a:t>Тканинна основа, на яку приклеюються трикутники. Вони зелені (або сині) з одного боку і червоні з іншого. Між трикутниками є смужки тканини, по яких можна зігнути квадрат, утворивши різні форми.</a:t>
          </a:r>
          <a:endParaRPr lang="uk-UA" sz="2000" kern="1200" dirty="0">
            <a:solidFill>
              <a:srgbClr val="002060"/>
            </a:solidFill>
          </a:endParaRPr>
        </a:p>
      </dsp:txBody>
      <dsp:txXfrm>
        <a:off x="4470813" y="-58538"/>
        <a:ext cx="3657597" cy="3276595"/>
      </dsp:txXfrm>
    </dsp:sp>
    <dsp:sp modelId="{4F18642F-B2BA-4D41-BFB5-D95311AA33EA}">
      <dsp:nvSpPr>
        <dsp:cNvPr id="0" name=""/>
        <dsp:cNvSpPr/>
      </dsp:nvSpPr>
      <dsp:spPr>
        <a:xfrm>
          <a:off x="4074334" y="1376927"/>
          <a:ext cx="421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3A4C9-743B-4E11-9B91-78E500215099}">
      <dsp:nvSpPr>
        <dsp:cNvPr id="0" name=""/>
        <dsp:cNvSpPr/>
      </dsp:nvSpPr>
      <dsp:spPr>
        <a:xfrm rot="5400000">
          <a:off x="2216880" y="1557280"/>
          <a:ext cx="2108530" cy="18250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B4316-1B19-4DD9-BA3E-300A7122C8B4}">
      <dsp:nvSpPr>
        <dsp:cNvPr id="0" name=""/>
        <dsp:cNvSpPr/>
      </dsp:nvSpPr>
      <dsp:spPr>
        <a:xfrm>
          <a:off x="254496" y="1666"/>
          <a:ext cx="4063007" cy="1625203"/>
        </a:xfrm>
        <a:prstGeom prst="chevron">
          <a:avLst/>
        </a:prstGeom>
        <a:solidFill>
          <a:srgbClr val="002060"/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І. знайомимо дітей з квадратом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(його кольором, будовою,  можливими його перетвореннями з однієї геометричної фігури в іншу, зі зміною розміру фігури);</a:t>
          </a:r>
        </a:p>
      </dsp:txBody>
      <dsp:txXfrm>
        <a:off x="1067098" y="1666"/>
        <a:ext cx="2437804" cy="1625203"/>
      </dsp:txXfrm>
    </dsp:sp>
    <dsp:sp modelId="{C4D22D08-9F31-473C-AFE2-116A5A845A39}">
      <dsp:nvSpPr>
        <dsp:cNvPr id="0" name=""/>
        <dsp:cNvSpPr/>
      </dsp:nvSpPr>
      <dsp:spPr>
        <a:xfrm>
          <a:off x="254496" y="1854398"/>
          <a:ext cx="4063007" cy="1625203"/>
        </a:xfrm>
        <a:prstGeom prst="chevron">
          <a:avLst/>
        </a:prstGeom>
        <a:solidFill>
          <a:srgbClr val="002060"/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ІІ. вчимо дитину робити  з квадрата прості фігури: будиночок, цукерку, човник і </a:t>
          </a:r>
          <a:r>
            <a:rPr lang="uk-UA" sz="1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т.д</a:t>
          </a: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. </a:t>
          </a:r>
        </a:p>
      </dsp:txBody>
      <dsp:txXfrm>
        <a:off x="1067098" y="1854398"/>
        <a:ext cx="2437804" cy="1625203"/>
      </dsp:txXfrm>
    </dsp:sp>
    <dsp:sp modelId="{0337B74B-6649-4B39-B7B4-92CF8C37598B}">
      <dsp:nvSpPr>
        <dsp:cNvPr id="0" name=""/>
        <dsp:cNvSpPr/>
      </dsp:nvSpPr>
      <dsp:spPr>
        <a:xfrm>
          <a:off x="254496" y="3707130"/>
          <a:ext cx="4063007" cy="1625203"/>
        </a:xfrm>
        <a:prstGeom prst="chevron">
          <a:avLst/>
        </a:prstGeom>
        <a:solidFill>
          <a:srgbClr val="002060"/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ІІІ. Вихователь розповідає казку про чарівні перетворення квадрата , а  дитина стає чарівником, який перетворює квадрат в будинок, потім в цукерку , човник і </a:t>
          </a:r>
          <a:r>
            <a:rPr lang="uk-UA" sz="1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т.д</a:t>
          </a:r>
          <a:r>
            <a:rPr lang="uk-UA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. А потім дитина може самостійно  вигадувати свої фігурки.</a:t>
          </a:r>
        </a:p>
      </dsp:txBody>
      <dsp:txXfrm>
        <a:off x="1067098" y="3707130"/>
        <a:ext cx="2437804" cy="162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9.jpeg" Type="http://schemas.openxmlformats.org/officeDocument/2006/relationships/image"/><Relationship Id="rId4" Target="../media/hdphoto1.wdp" Type="http://schemas.microsoft.com/office/2007/relationships/hdphoto"/></Relationships>
</file>

<file path=ppt/slides/_rels/slide18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3" Target="../diagrams/data3.xml" Type="http://schemas.openxmlformats.org/officeDocument/2006/relationships/diagramData"/><Relationship Id="rId7" Target="../diagrams/drawing3.xml" Type="http://schemas.microsoft.com/office/2007/relationships/diagramDrawing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3.xml" Type="http://schemas.openxmlformats.org/officeDocument/2006/relationships/diagramColors"/><Relationship Id="rId5" Target="../diagrams/quickStyle3.xml" Type="http://schemas.openxmlformats.org/officeDocument/2006/relationships/diagramQuickStyle"/><Relationship Id="rId4" Target="../diagrams/layout3.xml" Type="http://schemas.openxmlformats.org/officeDocument/2006/relationships/diagramLayout"/><Relationship Id="rId9" Target="../media/image31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uz.net.ua/3837-igri-voskobovicha-rozvivayuchi-zanyattya-za-metodikoyu-yak-zrobiti-svoyimi-rukami.html" TargetMode="External"/><Relationship Id="rId2" Type="http://schemas.openxmlformats.org/officeDocument/2006/relationships/hyperlink" Target="https://say.kyiv.ua/metodika-voskobovicha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seosvita.ua/library/tehnologia-kazkovi-labirinti-gri-vvoskobovica-3480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vladr\Pictures\unnamed.jpg" id="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609600"/>
            <a:ext cx="8229600" cy="2667000"/>
          </a:xfrm>
        </p:spPr>
        <p:txBody>
          <a:bodyPr>
            <a:normAutofit fontScale="90000"/>
          </a:bodyPr>
          <a:lstStyle/>
          <a:p>
            <a:pPr algn="ctr"/>
            <a:br>
              <a:rPr dirty="0" lang="ru-RU" sz="3600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 sz="3600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 sz="3600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 sz="2200">
                <a:solidFill>
                  <a:schemeClr val="tx2">
                    <a:lumMod val="10000"/>
                  </a:schemeClr>
                </a:solidFill>
              </a:rPr>
            </a:b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Використання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розвиваючих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ігор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      </a:t>
            </a:r>
            <a:b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</a:b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В. В.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Воскобовича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для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формування</a:t>
            </a:r>
            <a:b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</a:b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логіко-математичної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компетентності</a:t>
            </a:r>
            <a: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  <a:t> </a:t>
            </a:r>
            <a:r>
              <a:rPr b="1" dirty="0" err="1" lang="ru-RU" sz="4000">
                <a:solidFill>
                  <a:srgbClr val="002060"/>
                </a:solidFill>
                <a:cs charset="-79" panose="02010803020104030203" pitchFamily="2" typeface="Aharoni"/>
              </a:rPr>
              <a:t>дошкільників</a:t>
            </a:r>
            <a:br>
              <a:rPr b="1" dirty="0" lang="ru-RU" sz="4000">
                <a:solidFill>
                  <a:srgbClr val="002060"/>
                </a:solidFill>
                <a:cs charset="-79" panose="02010803020104030203" pitchFamily="2" typeface="Aharoni"/>
              </a:rPr>
            </a:br>
            <a:endParaRPr b="1" dirty="0" lang="ru-RU" sz="2200">
              <a:solidFill>
                <a:srgbClr val="002060"/>
              </a:solidFill>
              <a:cs charset="-79" panose="02010803020104030203" pitchFamily="2" typeface="Aharon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r>
              <a:rPr dirty="0" lang="uk-UA"/>
              <a:t>. </a:t>
            </a:r>
            <a:endParaRPr dirty="0" lang="ru-RU"/>
          </a:p>
        </p:txBody>
      </p:sp>
      <p:sp>
        <p:nvSpPr>
          <p:cNvPr id="5" name="Прямоугольник 4"/>
          <p:cNvSpPr/>
          <p:nvPr/>
        </p:nvSpPr>
        <p:spPr>
          <a:xfrm flipV="1" rot="10800000">
            <a:off x="381000" y="5746149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>
                <a:solidFill>
                  <a:srgbClr val="002060"/>
                </a:solidFill>
              </a:rPr>
              <a:t> </a:t>
            </a:r>
            <a:endParaRPr b="1" dirty="0" i="1" lang="ru-RU" sz="400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31783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uk-UA" noProof="0" normalizeH="0" spc="0" strike="noStrike" sz="4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(з досвіду роботи) </a:t>
            </a:r>
            <a:endParaRPr b="0" baseline="0" cap="none" dirty="0" i="0" kern="0" kumimoji="0" lang="uk-UA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185557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Вихователь КЗ «ДНЗ №26 ВМР» </a:t>
            </a:r>
          </a:p>
          <a:p>
            <a:r>
              <a:rPr b="1" dirty="0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Людмила </a:t>
            </a:r>
            <a:r>
              <a:rPr b="1" dirty="0" err="1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Архипчук</a:t>
            </a:r>
            <a:endParaRPr b="1" dirty="0" lang="uk-UA" sz="2800">
              <a:solidFill>
                <a:srgbClr val="000000"/>
              </a:solidFill>
              <a:cs charset="-79" panose="02010803020104030203" pitchFamily="2"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b="1" dirty="0" lang="ru-RU" sz="5400">
                <a:solidFill>
                  <a:srgbClr val="002060"/>
                </a:solidFill>
              </a:rPr>
              <a:t>«</a:t>
            </a:r>
            <a:r>
              <a:rPr b="1" dirty="0" err="1" lang="ru-RU" sz="5400">
                <a:solidFill>
                  <a:srgbClr val="002060"/>
                </a:solidFill>
              </a:rPr>
              <a:t>Геоконт</a:t>
            </a:r>
            <a:r>
              <a:rPr b="1" dirty="0" lang="ru-RU" sz="540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2" sz="half"/>
          </p:nvPr>
        </p:nvSpPr>
        <p:spPr>
          <a:xfrm>
            <a:off x="5084064" y="1981200"/>
            <a:ext cx="4059936" cy="4572000"/>
          </a:xfrm>
        </p:spPr>
        <p:txBody>
          <a:bodyPr/>
          <a:lstStyle/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ru-RU"/>
          </a:p>
        </p:txBody>
      </p:sp>
      <p:pic>
        <p:nvPicPr>
          <p:cNvPr id="6" name="Picture 2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3"/>
          <a:srcRect b="50"/>
          <a:stretch/>
        </p:blipFill>
        <p:spPr bwMode="auto">
          <a:xfrm>
            <a:off x="533400" y="1385206"/>
            <a:ext cx="4191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rrowheads="1" noChangeAspect="1"/>
          </p:cNvPicPr>
          <p:nvPr/>
        </p:nvPicPr>
        <p:blipFill rotWithShape="1">
          <a:blip cstate="print" r:embed="rId4"/>
          <a:srcRect b="13"/>
          <a:stretch/>
        </p:blipFill>
        <p:spPr bwMode="auto">
          <a:xfrm rot="5400000">
            <a:off x="4659085" y="1665514"/>
            <a:ext cx="4343400" cy="37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 noChangeAspect="1" noGrp="1"/>
          </p:cNvPicPr>
          <p:nvPr>
            <p:ph idx="4294967295" sz="half"/>
          </p:nvPr>
        </p:nvPicPr>
        <p:blipFill rotWithShape="1">
          <a:blip r:embed="rId3"/>
          <a:srcRect b="-18"/>
          <a:stretch/>
        </p:blipFill>
        <p:spPr bwMode="auto">
          <a:xfrm>
            <a:off x="228600" y="906235"/>
            <a:ext cx="5105400" cy="50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486400" y="990600"/>
            <a:ext cx="3505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b="1" dirty="0" lang="uk-UA" sz="2400">
                <a:solidFill>
                  <a:srgbClr val="002060"/>
                </a:solidFill>
              </a:rPr>
              <a:t>Завдання:</a:t>
            </a:r>
          </a:p>
          <a:p>
            <a:pPr>
              <a:buNone/>
            </a:pPr>
            <a:r>
              <a:rPr dirty="0" lang="uk-UA">
                <a:solidFill>
                  <a:srgbClr val="002060"/>
                </a:solidFill>
              </a:rPr>
              <a:t>1. </a:t>
            </a:r>
            <a:r>
              <a:rPr dirty="0" lang="uk-UA">
                <a:solidFill>
                  <a:srgbClr val="000000"/>
                </a:solidFill>
              </a:rPr>
              <a:t>Відгадай, яку фігуру сплів Павучок , якщо її шифр: </a:t>
            </a:r>
            <a:r>
              <a:rPr dirty="0" lang="ru-RU">
                <a:solidFill>
                  <a:srgbClr val="000000"/>
                </a:solidFill>
              </a:rPr>
              <a:t>ч</a:t>
            </a:r>
            <a:r>
              <a:rPr dirty="0" lang="uk-UA">
                <a:solidFill>
                  <a:srgbClr val="000000"/>
                </a:solidFill>
              </a:rPr>
              <a:t>3-о4-ж2-з3-г2-с4-ф3-ф2-ч2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2. Павучок </a:t>
            </a:r>
            <a:r>
              <a:rPr dirty="0" err="1" lang="uk-UA">
                <a:solidFill>
                  <a:srgbClr val="000000"/>
                </a:solidFill>
              </a:rPr>
              <a:t>Запитайлик</a:t>
            </a:r>
            <a:r>
              <a:rPr dirty="0" lang="uk-UA">
                <a:solidFill>
                  <a:srgbClr val="000000"/>
                </a:solidFill>
              </a:rPr>
              <a:t> побудував три фігури :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-ф4-с3-г4-ж4-о3-ч4-ф4;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Ф4-ч4-ж4-ф4;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Ф4-с2-г4-ж4-о2-ч4-ф4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3. </a:t>
            </a:r>
            <a:r>
              <a:rPr dirty="0" err="1" lang="uk-UA">
                <a:solidFill>
                  <a:srgbClr val="000000"/>
                </a:solidFill>
              </a:rPr>
              <a:t>Запитиайлик</a:t>
            </a:r>
            <a:r>
              <a:rPr dirty="0" lang="uk-UA">
                <a:solidFill>
                  <a:srgbClr val="000000"/>
                </a:solidFill>
              </a:rPr>
              <a:t> зробив з павутиння вазочку ф4-ч4-ч2-ж4-г4-ф2-ф4;</a:t>
            </a:r>
          </a:p>
          <a:p>
            <a:pPr>
              <a:buNone/>
            </a:pPr>
            <a:r>
              <a:rPr dirty="0" lang="uk-UA">
                <a:solidFill>
                  <a:srgbClr val="000000"/>
                </a:solidFill>
              </a:rPr>
              <a:t>4. Одним рухом лапок він перетворив вазочку на табуретку. Як це вийшло?</a:t>
            </a:r>
            <a:endParaRPr dirty="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i="1" lang="uk-UA" sz="4400">
                <a:solidFill>
                  <a:srgbClr val="002060"/>
                </a:solidFill>
              </a:rPr>
              <a:t>Ігровий </a:t>
            </a:r>
            <a:r>
              <a:rPr b="1" dirty="0" err="1" i="1" lang="uk-UA" sz="4400">
                <a:solidFill>
                  <a:srgbClr val="002060"/>
                </a:solidFill>
              </a:rPr>
              <a:t>посібник-</a:t>
            </a:r>
            <a:br>
              <a:rPr b="1" dirty="0" i="1" lang="uk-UA" sz="4400">
                <a:solidFill>
                  <a:srgbClr val="002060"/>
                </a:solidFill>
              </a:rPr>
            </a:br>
            <a:r>
              <a:rPr b="1" dirty="0" i="1" lang="uk-UA" sz="4400">
                <a:solidFill>
                  <a:srgbClr val="002060"/>
                </a:solidFill>
              </a:rPr>
              <a:t>квадрат </a:t>
            </a:r>
            <a:r>
              <a:rPr b="1" dirty="0" err="1" i="1" lang="uk-UA" sz="4400">
                <a:solidFill>
                  <a:srgbClr val="002060"/>
                </a:solidFill>
              </a:rPr>
              <a:t>Воскобовича</a:t>
            </a:r>
            <a:endParaRPr dirty="0" lang="ru-RU"/>
          </a:p>
        </p:txBody>
      </p:sp>
      <p:pic>
        <p:nvPicPr>
          <p:cNvPr id="5123" name="Picture 3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3"/>
          <a:srcRect b="-27" r="53"/>
          <a:stretch/>
        </p:blipFill>
        <p:spPr bwMode="auto">
          <a:xfrm>
            <a:off x="5867400" y="3829050"/>
            <a:ext cx="2511681" cy="258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 rotWithShape="1">
          <a:blip cstate="print" r:embed="rId4"/>
          <a:srcRect b="58" r="-36"/>
          <a:stretch/>
        </p:blipFill>
        <p:spPr bwMode="auto">
          <a:xfrm>
            <a:off x="914400" y="3829050"/>
            <a:ext cx="2418540" cy="25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DNZ\Pictures\828.jpg" id="1945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" y="1447800"/>
            <a:ext cx="24003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9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900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endParaRPr lang="ru-RU" sz="4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33400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>
                <a:solidFill>
                  <a:srgbClr val="002060"/>
                </a:solidFill>
                <a:cs typeface="Aharoni" panose="02010803020104030203" pitchFamily="2" charset="-79"/>
              </a:rPr>
              <a:t>Плюси і мінуси ігор  В .</a:t>
            </a:r>
            <a:r>
              <a:rPr lang="uk-UA" sz="3200" b="1" dirty="0" err="1">
                <a:solidFill>
                  <a:srgbClr val="002060"/>
                </a:solidFill>
                <a:cs typeface="Aharoni" panose="02010803020104030203" pitchFamily="2" charset="-79"/>
              </a:rPr>
              <a:t>Воскобовича</a:t>
            </a:r>
            <a:r>
              <a:rPr lang="uk-UA" sz="3200" b="1" dirty="0">
                <a:solidFill>
                  <a:srgbClr val="002060"/>
                </a:solidFill>
                <a:cs typeface="Aharoni" panose="02010803020104030203" pitchFamily="2" charset="-79"/>
              </a:rPr>
              <a:t>:</a:t>
            </a:r>
          </a:p>
          <a:p>
            <a:pPr algn="ctr">
              <a:buNone/>
            </a:pPr>
            <a:endParaRPr lang="uk-UA" sz="32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>
              <a:buNone/>
            </a:pPr>
            <a:r>
              <a:rPr lang="uk-UA" sz="2800" b="1" dirty="0">
                <a:solidFill>
                  <a:srgbClr val="002060"/>
                </a:solidFill>
              </a:rPr>
              <a:t>+ </a:t>
            </a:r>
            <a:r>
              <a:rPr lang="uk-UA" sz="2800" b="1" dirty="0">
                <a:solidFill>
                  <a:srgbClr val="000000"/>
                </a:solidFill>
              </a:rPr>
              <a:t>діти швидко аналізують інформацію;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+ легко навчаються рахувати, читати;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+ вчаться розрізняти геометричні фігури,         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    кольори;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+ намагаються швидко аналізувати;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+ доводять справу до логічного кінця;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+ розвивають пам’ять, мислення, уяву;</a:t>
            </a:r>
          </a:p>
          <a:p>
            <a:pPr>
              <a:buNone/>
            </a:pPr>
            <a:r>
              <a:rPr lang="uk-UA" sz="2800" b="1" dirty="0">
                <a:solidFill>
                  <a:srgbClr val="000000"/>
                </a:solidFill>
              </a:rPr>
              <a:t>- можна назвати лише один мінус – багато   посібників не можна зробити своїми руками, а потрібно купувати в спеціалізованих магазинах, де їх вартість досить велика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vladr\Pictures\unnamed.jpg" id="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2438400"/>
          </a:xfrm>
        </p:spPr>
        <p:txBody>
          <a:bodyPr>
            <a:normAutofit fontScale="90000"/>
          </a:bodyPr>
          <a:lstStyle/>
          <a:p>
            <a:pPr algn="ctr"/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r>
              <a:rPr b="1" dirty="0" err="1" lang="ru-RU" sz="4400">
                <a:solidFill>
                  <a:srgbClr val="002060"/>
                </a:solidFill>
              </a:rPr>
              <a:t>Ігровий</a:t>
            </a:r>
            <a:r>
              <a:rPr b="1" dirty="0" lang="ru-RU" sz="4400">
                <a:solidFill>
                  <a:srgbClr val="002060"/>
                </a:solidFill>
              </a:rPr>
              <a:t> </a:t>
            </a:r>
            <a:r>
              <a:rPr b="1" dirty="0" err="1" lang="ru-RU" sz="4400">
                <a:solidFill>
                  <a:srgbClr val="002060"/>
                </a:solidFill>
              </a:rPr>
              <a:t>посібник</a:t>
            </a:r>
            <a:r>
              <a:rPr b="1" dirty="0" lang="ru-RU" sz="4400">
                <a:solidFill>
                  <a:srgbClr val="002060"/>
                </a:solidFill>
              </a:rPr>
              <a:t> </a:t>
            </a:r>
            <a:br>
              <a:rPr b="1" dirty="0" lang="ru-RU" sz="4400">
                <a:solidFill>
                  <a:srgbClr val="002060"/>
                </a:solidFill>
              </a:rPr>
            </a:br>
            <a:r>
              <a:rPr b="1" dirty="0" lang="ru-RU" sz="4400">
                <a:solidFill>
                  <a:srgbClr val="002060"/>
                </a:solidFill>
              </a:rPr>
              <a:t>«</a:t>
            </a:r>
            <a:r>
              <a:rPr b="1" dirty="0" err="1" lang="ru-RU" sz="4400">
                <a:solidFill>
                  <a:srgbClr val="002060"/>
                </a:solidFill>
              </a:rPr>
              <a:t>Чарівний</a:t>
            </a:r>
            <a:r>
              <a:rPr b="1" dirty="0" lang="ru-RU" sz="4400">
                <a:solidFill>
                  <a:srgbClr val="002060"/>
                </a:solidFill>
              </a:rPr>
              <a:t> квадрат В.В. </a:t>
            </a:r>
            <a:r>
              <a:rPr b="1" dirty="0" err="1" lang="ru-RU" sz="4400">
                <a:solidFill>
                  <a:srgbClr val="002060"/>
                </a:solidFill>
              </a:rPr>
              <a:t>Воскобовича</a:t>
            </a:r>
            <a:r>
              <a:rPr b="1" dirty="0" lang="ru-RU" sz="4400">
                <a:solidFill>
                  <a:srgbClr val="002060"/>
                </a:solidFill>
              </a:rPr>
              <a:t>» </a:t>
            </a: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b="1" dirty="0" lang="ru-RU" sz="4400">
                <a:solidFill>
                  <a:srgbClr val="002060"/>
                </a:solidFill>
              </a:rPr>
            </a:br>
            <a:br>
              <a:rPr dirty="0" lang="ru-RU" sz="2200">
                <a:solidFill>
                  <a:schemeClr val="tx2">
                    <a:lumMod val="10000"/>
                  </a:schemeClr>
                </a:solidFill>
              </a:rPr>
            </a:br>
            <a:endParaRPr b="1" dirty="0" lang="ru-RU" sz="2200">
              <a:solidFill>
                <a:srgbClr val="002060"/>
              </a:solidFill>
              <a:cs charset="-79" panose="02010803020104030203" pitchFamily="2" typeface="Aharon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225723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r>
              <a:rPr dirty="0" lang="uk-UA"/>
              <a:t>. </a:t>
            </a:r>
            <a:endParaRPr dirty="0" lang="ru-RU"/>
          </a:p>
        </p:txBody>
      </p:sp>
      <p:sp>
        <p:nvSpPr>
          <p:cNvPr id="5" name="Прямоугольник 4"/>
          <p:cNvSpPr/>
          <p:nvPr/>
        </p:nvSpPr>
        <p:spPr>
          <a:xfrm flipV="1" rot="10800000">
            <a:off x="381000" y="5746149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>
                <a:solidFill>
                  <a:srgbClr val="002060"/>
                </a:solidFill>
              </a:rPr>
              <a:t> </a:t>
            </a:r>
            <a:endParaRPr b="1" dirty="0" i="1" lang="ru-RU" sz="400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31783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uk-UA" noProof="0" normalizeH="0" spc="0" strike="noStrike" sz="4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(майстер-клас) </a:t>
            </a:r>
            <a:endParaRPr b="0" baseline="0" cap="none" dirty="0" i="0" kern="0" kumimoji="0" lang="uk-UA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185557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Вихователь КЗ «ДНЗ №26 ВМР» </a:t>
            </a:r>
          </a:p>
          <a:p>
            <a:r>
              <a:rPr b="1" dirty="0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Людмила </a:t>
            </a:r>
            <a:r>
              <a:rPr b="1" dirty="0" err="1" lang="uk-UA" sz="2800">
                <a:solidFill>
                  <a:srgbClr val="000000"/>
                </a:solidFill>
                <a:latin typeface="Times New Roman"/>
                <a:ea typeface="Calibri"/>
                <a:cs charset="-79" panose="02010803020104030203" pitchFamily="2" typeface="Aharoni"/>
              </a:rPr>
              <a:t>Архипчук</a:t>
            </a:r>
            <a:endParaRPr b="1" dirty="0" lang="uk-UA" sz="2800">
              <a:solidFill>
                <a:srgbClr val="000000"/>
              </a:solidFill>
              <a:cs charset="-79" panose="02010803020104030203" pitchFamily="2"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3089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900" b="1" i="1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4900" dirty="0">
                <a:solidFill>
                  <a:schemeClr val="tx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endParaRPr lang="ru-RU" sz="4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33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>
                <a:solidFill>
                  <a:srgbClr val="002060"/>
                </a:solidFill>
                <a:cs typeface="Aharoni" panose="02010803020104030203" pitchFamily="2" charset="-79"/>
              </a:rPr>
              <a:t>Мета:</a:t>
            </a:r>
          </a:p>
          <a:p>
            <a:pPr algn="just">
              <a:buNone/>
            </a:pPr>
            <a:r>
              <a:rPr lang="ru-RU" sz="2800" b="1" dirty="0">
                <a:solidFill>
                  <a:srgbClr val="000000"/>
                </a:solidFill>
              </a:rPr>
              <a:t>- </a:t>
            </a:r>
            <a:r>
              <a:rPr lang="ru-RU" sz="2400" b="1" dirty="0" err="1">
                <a:solidFill>
                  <a:srgbClr val="000000"/>
                </a:solidFill>
              </a:rPr>
              <a:t>підвищення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компетентності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педагогів</a:t>
            </a:r>
            <a:r>
              <a:rPr lang="ru-RU" sz="2400" b="1" dirty="0">
                <a:solidFill>
                  <a:srgbClr val="000000"/>
                </a:solidFill>
              </a:rPr>
              <a:t> у практичному </a:t>
            </a:r>
            <a:r>
              <a:rPr lang="ru-RU" sz="2400" b="1" dirty="0" err="1">
                <a:solidFill>
                  <a:srgbClr val="000000"/>
                </a:solidFill>
              </a:rPr>
              <a:t>використанні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технології</a:t>
            </a:r>
            <a:r>
              <a:rPr lang="ru-RU" sz="2400" b="1" dirty="0">
                <a:solidFill>
                  <a:srgbClr val="000000"/>
                </a:solidFill>
              </a:rPr>
              <a:t> В.В. </a:t>
            </a:r>
            <a:r>
              <a:rPr lang="ru-RU" sz="2400" b="1" dirty="0" err="1">
                <a:solidFill>
                  <a:srgbClr val="000000"/>
                </a:solidFill>
              </a:rPr>
              <a:t>Воскобовича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Завдання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pPr algn="just">
              <a:buNone/>
            </a:pPr>
            <a:r>
              <a:rPr lang="ru-RU" sz="2800" b="1" dirty="0">
                <a:solidFill>
                  <a:srgbClr val="000000"/>
                </a:solidFill>
              </a:rPr>
              <a:t>- </a:t>
            </a:r>
            <a:r>
              <a:rPr lang="ru-RU" sz="2400" b="1" dirty="0" err="1">
                <a:solidFill>
                  <a:srgbClr val="000000"/>
                </a:solidFill>
              </a:rPr>
              <a:t>познайомити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вихователів</a:t>
            </a:r>
            <a:r>
              <a:rPr lang="ru-RU" sz="2400" b="1" dirty="0">
                <a:solidFill>
                  <a:srgbClr val="000000"/>
                </a:solidFill>
              </a:rPr>
              <a:t> з </a:t>
            </a:r>
            <a:r>
              <a:rPr lang="ru-RU" sz="2400" b="1" dirty="0" err="1">
                <a:solidFill>
                  <a:srgbClr val="000000"/>
                </a:solidFill>
              </a:rPr>
              <a:t>розвиваючою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грою</a:t>
            </a:r>
            <a:r>
              <a:rPr lang="ru-RU" sz="2400" b="1" dirty="0">
                <a:solidFill>
                  <a:srgbClr val="000000"/>
                </a:solidFill>
              </a:rPr>
              <a:t> «</a:t>
            </a:r>
            <a:r>
              <a:rPr lang="ru-RU" sz="2400" b="1" dirty="0" err="1">
                <a:solidFill>
                  <a:srgbClr val="000000"/>
                </a:solidFill>
              </a:rPr>
              <a:t>Чарівний</a:t>
            </a:r>
            <a:r>
              <a:rPr lang="ru-RU" sz="2400" b="1" dirty="0">
                <a:solidFill>
                  <a:srgbClr val="000000"/>
                </a:solidFill>
              </a:rPr>
              <a:t>  квадрат </a:t>
            </a:r>
            <a:r>
              <a:rPr lang="ru-RU" sz="2400" b="1" dirty="0" err="1">
                <a:solidFill>
                  <a:srgbClr val="000000"/>
                </a:solidFill>
              </a:rPr>
              <a:t>Воскобовича</a:t>
            </a:r>
            <a:r>
              <a:rPr lang="ru-RU" sz="2400" b="1" dirty="0">
                <a:solidFill>
                  <a:srgbClr val="000000"/>
                </a:solidFill>
              </a:rPr>
              <a:t>», </a:t>
            </a:r>
            <a:r>
              <a:rPr lang="ru-RU" sz="2400" b="1" dirty="0" err="1">
                <a:solidFill>
                  <a:srgbClr val="000000"/>
                </a:solidFill>
              </a:rPr>
              <a:t>її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особливостями</a:t>
            </a:r>
            <a:r>
              <a:rPr lang="ru-RU" sz="2400" b="1" dirty="0">
                <a:solidFill>
                  <a:srgbClr val="000000"/>
                </a:solidFill>
              </a:rPr>
              <a:t>, формами і методами </a:t>
            </a:r>
            <a:r>
              <a:rPr lang="ru-RU" sz="2400" b="1" dirty="0" err="1">
                <a:solidFill>
                  <a:srgbClr val="000000"/>
                </a:solidFill>
              </a:rPr>
              <a:t>роботи</a:t>
            </a:r>
            <a:r>
              <a:rPr lang="ru-RU" sz="2400" b="1" dirty="0">
                <a:solidFill>
                  <a:srgbClr val="000000"/>
                </a:solidFill>
              </a:rPr>
              <a:t> з нею.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err="1">
                <a:solidFill>
                  <a:srgbClr val="000000"/>
                </a:solidFill>
              </a:rPr>
              <a:t>розвинути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творчий</a:t>
            </a:r>
            <a:r>
              <a:rPr lang="ru-RU" sz="2400" b="1" dirty="0">
                <a:solidFill>
                  <a:srgbClr val="000000"/>
                </a:solidFill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</a:rPr>
              <a:t>пізнавальний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інтерес</a:t>
            </a:r>
            <a:r>
              <a:rPr lang="ru-RU" sz="2400" b="1" dirty="0">
                <a:solidFill>
                  <a:srgbClr val="000000"/>
                </a:solidFill>
              </a:rPr>
              <a:t> до </a:t>
            </a:r>
            <a:r>
              <a:rPr lang="ru-RU" sz="2400" b="1" dirty="0" err="1">
                <a:solidFill>
                  <a:srgbClr val="000000"/>
                </a:solidFill>
              </a:rPr>
              <a:t>ігор</a:t>
            </a:r>
            <a:r>
              <a:rPr lang="ru-RU" sz="2400" b="1" dirty="0">
                <a:solidFill>
                  <a:srgbClr val="000000"/>
                </a:solidFill>
              </a:rPr>
              <a:t> В.В. </a:t>
            </a:r>
            <a:r>
              <a:rPr lang="ru-RU" sz="2400" b="1" dirty="0" err="1">
                <a:solidFill>
                  <a:srgbClr val="000000"/>
                </a:solidFill>
              </a:rPr>
              <a:t>Воскобовича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0327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r>
              <a:rPr b="1" dirty="0" i="1" lang="ru-RU" sz="44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  <a:t> </a:t>
            </a:r>
            <a:br>
              <a:rPr dirty="0" lang="ru-RU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b="1" dirty="0" i="1" lang="ru-RU" sz="49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br>
              <a:rPr dirty="0" lang="ru-RU" sz="4900">
                <a:solidFill>
                  <a:schemeClr val="tx2">
                    <a:lumMod val="10000"/>
                  </a:schemeClr>
                </a:solidFill>
                <a:cs charset="0" panose="02020603050405020304" pitchFamily="18" typeface="Times New Roman"/>
              </a:rPr>
            </a:br>
            <a:endParaRPr dirty="0" lang="ru-RU" sz="490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33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 err="1" lang="ru-RU" spc="-100" sz="40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Чарівний</a:t>
            </a:r>
            <a:r>
              <a:rPr b="1" dirty="0" lang="ru-RU" spc="-100" sz="40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квадрат </a:t>
            </a:r>
            <a:r>
              <a:rPr b="1" dirty="0" err="1" lang="ru-RU" spc="-100" sz="40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Воскобовича</a:t>
            </a:r>
            <a:endParaRPr b="1" dirty="0" lang="uk-UA" sz="3200">
              <a:solidFill>
                <a:srgbClr val="002060"/>
              </a:solidFill>
              <a:cs charset="-79" panose="02010803020104030203" pitchFamily="2" typeface="Aharoni"/>
            </a:endParaRPr>
          </a:p>
        </p:txBody>
      </p:sp>
      <p:pic>
        <p:nvPicPr>
          <p:cNvPr id="2253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 r="30"/>
          <a:stretch/>
        </p:blipFill>
        <p:spPr bwMode="auto">
          <a:xfrm rot="5400000">
            <a:off x="1263233" y="1398322"/>
            <a:ext cx="2677325" cy="307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r="-91"/>
          <a:stretch/>
        </p:blipFill>
        <p:spPr bwMode="auto">
          <a:xfrm rot="5400000">
            <a:off x="5003627" y="1315528"/>
            <a:ext cx="2677324" cy="32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-77"/>
          <a:stretch/>
        </p:blipFill>
        <p:spPr bwMode="auto">
          <a:xfrm rot="5400000">
            <a:off x="3349460" y="4106114"/>
            <a:ext cx="2296982" cy="277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8429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-34" r="39"/>
          <a:stretch/>
        </p:blipFill>
        <p:spPr bwMode="auto">
          <a:xfrm>
            <a:off x="1371600" y="1861457"/>
            <a:ext cx="2715986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cstate="print" r:embed="rId5"/>
          <a:srcRect b="46" r="75"/>
          <a:stretch/>
        </p:blipFill>
        <p:spPr bwMode="auto">
          <a:xfrm>
            <a:off x="4593771" y="1896204"/>
            <a:ext cx="3200400" cy="35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09600" y="1524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 spc="-100" sz="44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Чарівний квадрат </a:t>
            </a:r>
            <a:r>
              <a:rPr b="1" dirty="0" err="1" i="1" lang="uk-UA" spc="-100" sz="44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Воскобовича</a:t>
            </a:r>
            <a:endParaRPr b="1" dirty="0" i="1" lang="uk-UA" spc="-100" sz="4400">
              <a:ln w="3200">
                <a:solidFill>
                  <a:srgbClr val="F3A447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165717"/>
              </p:ext>
            </p:extLst>
          </p:nvPr>
        </p:nvGraphicFramePr>
        <p:xfrm>
          <a:off x="533400" y="8382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pic>
        <p:nvPicPr>
          <p:cNvPr id="29698" name="Picture 2"/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 bwMode="auto">
          <a:xfrm>
            <a:off x="1447800" y="3612356"/>
            <a:ext cx="1536700" cy="1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 r="222"/>
          <a:stretch/>
        </p:blipFill>
        <p:spPr bwMode="auto">
          <a:xfrm>
            <a:off x="2618014" y="4267201"/>
            <a:ext cx="10185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9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Необхідний матеріал: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381000" y="1400174"/>
            <a:ext cx="4038600" cy="5153025"/>
          </a:xfrm>
        </p:spPr>
        <p:txBody>
          <a:bodyPr>
            <a:normAutofit fontScale="47500" lnSpcReduction="20000"/>
          </a:bodyPr>
          <a:lstStyle/>
          <a:p>
            <a:r>
              <a:rPr lang="uk-UA" sz="6400" b="0" dirty="0">
                <a:solidFill>
                  <a:srgbClr val="002060"/>
                </a:solidFill>
              </a:rPr>
              <a:t>Підготувати накрохмалену бавовняну тканину 17:17 см </a:t>
            </a:r>
          </a:p>
          <a:p>
            <a:r>
              <a:rPr lang="uk-UA" sz="6400" b="0" dirty="0">
                <a:solidFill>
                  <a:srgbClr val="002060"/>
                </a:solidFill>
              </a:rPr>
              <a:t>Лінійку</a:t>
            </a:r>
          </a:p>
          <a:p>
            <a:r>
              <a:rPr lang="uk-UA" sz="6400" b="0" dirty="0">
                <a:solidFill>
                  <a:srgbClr val="002060"/>
                </a:solidFill>
              </a:rPr>
              <a:t>Олівець;маркер</a:t>
            </a:r>
          </a:p>
          <a:p>
            <a:r>
              <a:rPr lang="uk-UA" sz="6400" b="0" dirty="0">
                <a:solidFill>
                  <a:srgbClr val="002060"/>
                </a:solidFill>
              </a:rPr>
              <a:t>Картон(2 кольори)</a:t>
            </a:r>
            <a:r>
              <a:rPr lang="uk-UA" sz="6400" dirty="0">
                <a:solidFill>
                  <a:srgbClr val="002060"/>
                </a:solidFill>
              </a:rPr>
              <a:t> </a:t>
            </a:r>
          </a:p>
          <a:p>
            <a:r>
              <a:rPr lang="uk-UA" sz="6400" dirty="0">
                <a:solidFill>
                  <a:srgbClr val="002060"/>
                </a:solidFill>
              </a:rPr>
              <a:t>Білий папір</a:t>
            </a:r>
          </a:p>
          <a:p>
            <a:r>
              <a:rPr lang="uk-UA" sz="6400" dirty="0">
                <a:solidFill>
                  <a:srgbClr val="002060"/>
                </a:solidFill>
              </a:rPr>
              <a:t>Затискачі</a:t>
            </a:r>
          </a:p>
          <a:p>
            <a:r>
              <a:rPr lang="uk-UA" sz="6400" dirty="0">
                <a:solidFill>
                  <a:srgbClr val="002060"/>
                </a:solidFill>
              </a:rPr>
              <a:t>Ножиці;</a:t>
            </a:r>
          </a:p>
          <a:p>
            <a:r>
              <a:rPr lang="uk-UA" sz="6400" b="0" dirty="0">
                <a:solidFill>
                  <a:srgbClr val="002060"/>
                </a:solidFill>
              </a:rPr>
              <a:t>Клейовий </a:t>
            </a:r>
            <a:r>
              <a:rPr lang="uk-UA" sz="7200" b="0" dirty="0">
                <a:solidFill>
                  <a:srgbClr val="002060"/>
                </a:solidFill>
              </a:rPr>
              <a:t>пістолет</a:t>
            </a:r>
          </a:p>
          <a:p>
            <a:pPr>
              <a:buNone/>
            </a:pPr>
            <a:endParaRPr lang="uk-UA" sz="7200" b="0" dirty="0">
              <a:solidFill>
                <a:srgbClr val="002060"/>
              </a:solidFill>
            </a:endParaRPr>
          </a:p>
          <a:p>
            <a:pPr>
              <a:buNone/>
            </a:pPr>
            <a:endParaRPr lang="uk-UA" sz="7200" b="0" dirty="0">
              <a:solidFill>
                <a:srgbClr val="002060"/>
              </a:solidFill>
            </a:endParaRPr>
          </a:p>
          <a:p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15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ladr\Pictures\0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48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6" y="2209800"/>
            <a:ext cx="320992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4572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В`ячеслав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Вадимович </a:t>
            </a:r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Воскобович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- один з перших </a:t>
            </a:r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винахідників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</a:t>
            </a:r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розвиваючих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</a:t>
            </a:r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ігор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для </a:t>
            </a:r>
            <a:r>
              <a:rPr lang="ru-RU" sz="3200" b="1" spc="-100" dirty="0" err="1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дітей</a:t>
            </a:r>
            <a:r>
              <a:rPr lang="ru-RU" sz="3200" b="1" spc="-100" dirty="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haroni" panose="02010803020104030203" pitchFamily="2" charset="-79"/>
              </a:rPr>
              <a:t> </a:t>
            </a:r>
            <a:endParaRPr lang="uk-UA" sz="2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4880736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esktop\Мами Осадча\изображение_viber_2021-10-31_16-05-55-552.jpg" id="8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876800" y="1676400"/>
            <a:ext cx="3276600" cy="213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lang="uk-UA">
                <a:solidFill>
                  <a:srgbClr val="002060"/>
                </a:solidFill>
              </a:rPr>
              <a:t>Виготовлення:</a:t>
            </a:r>
            <a:endParaRPr dirty="0" lang="ru-RU">
              <a:solidFill>
                <a:srgbClr val="002060"/>
              </a:solidFill>
            </a:endParaRPr>
          </a:p>
        </p:txBody>
      </p:sp>
      <p:pic>
        <p:nvPicPr>
          <p:cNvPr descr="C:\Users\User\Desktop\Мами Осадча\изображение_viber_2021-10-31_16-05-55-145.jpg" id="4098" name="Picture 2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4"/>
          <a:srcRect b="30" r="59"/>
          <a:stretch/>
        </p:blipFill>
        <p:spPr bwMode="auto">
          <a:xfrm>
            <a:off x="1066800" y="1643743"/>
            <a:ext cx="3306536" cy="2090057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2" sz="half"/>
          </p:nvPr>
        </p:nvSpPr>
        <p:spPr>
          <a:xfrm>
            <a:off x="792370" y="1447800"/>
            <a:ext cx="7742029" cy="4343400"/>
          </a:xfrm>
        </p:spPr>
        <p:txBody>
          <a:bodyPr>
            <a:normAutofit/>
          </a:bodyPr>
          <a:lstStyle/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endParaRPr dirty="0" lang="uk-UA"/>
          </a:p>
          <a:p>
            <a:pPr indent="0" marL="0">
              <a:buNone/>
            </a:pPr>
            <a:r>
              <a:rPr dirty="0" lang="uk-UA">
                <a:solidFill>
                  <a:srgbClr val="002060"/>
                </a:solidFill>
              </a:rPr>
              <a:t>  </a:t>
            </a:r>
            <a:r>
              <a:rPr dirty="0" lang="uk-UA" sz="1800">
                <a:solidFill>
                  <a:srgbClr val="002060"/>
                </a:solidFill>
              </a:rPr>
              <a:t>Загорнути край утворивши квадрат розміром 15:15 см</a:t>
            </a:r>
            <a:endParaRPr dirty="0" lang="ru-RU" sz="180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idx="4294967295" type="body"/>
          </p:nvPr>
        </p:nvSpPr>
        <p:spPr>
          <a:xfrm>
            <a:off x="381000" y="1400175"/>
            <a:ext cx="8305800" cy="30194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b="0" dirty="0" lang="uk-UA" sz="7200">
              <a:solidFill>
                <a:srgbClr val="002060"/>
              </a:solidFill>
            </a:endParaRPr>
          </a:p>
          <a:p>
            <a:pPr indent="0" marL="0">
              <a:buNone/>
            </a:pPr>
            <a:endParaRPr dirty="0" lang="uk-UA" sz="7200">
              <a:solidFill>
                <a:srgbClr val="002060"/>
              </a:solidFill>
            </a:endParaRPr>
          </a:p>
          <a:p>
            <a:pPr indent="0" marL="0">
              <a:buNone/>
            </a:pPr>
            <a:endParaRPr b="0" dirty="0" lang="uk-UA" sz="7200">
              <a:solidFill>
                <a:srgbClr val="002060"/>
              </a:solidFill>
            </a:endParaRPr>
          </a:p>
          <a:p>
            <a:pPr indent="0" marL="0">
              <a:buNone/>
            </a:pPr>
            <a:r>
              <a:rPr dirty="0" lang="uk-UA" sz="7200">
                <a:solidFill>
                  <a:srgbClr val="002060"/>
                </a:solidFill>
              </a:rPr>
              <a:t>1.</a:t>
            </a:r>
            <a:r>
              <a:rPr b="0" dirty="0" lang="ru-RU">
                <a:solidFill>
                  <a:srgbClr val="002060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uk-UA" sz="3600">
                <a:solidFill>
                  <a:srgbClr val="002060"/>
                </a:solidFill>
                <a:latin charset="0" pitchFamily="34" typeface="Franklin Gothic Book"/>
              </a:rPr>
              <a:t>2. </a:t>
            </a:r>
            <a:r>
              <a:rPr b="1" dirty="0" lang="uk-UA" sz="2700">
                <a:solidFill>
                  <a:srgbClr val="002060"/>
                </a:solidFill>
                <a:latin charset="0" pitchFamily="34" typeface="Franklin Gothic Book"/>
                <a:cs charset="-79" panose="02010803020104030203" pitchFamily="2" typeface="Aharoni"/>
              </a:rPr>
              <a:t>З картону вирізати квадрат 13:13 см, поділити його на 16 однакових трикутників, розрізати їх.</a:t>
            </a:r>
            <a:br>
              <a:rPr b="1" dirty="0" lang="uk-UA" sz="2700">
                <a:solidFill>
                  <a:srgbClr val="002060"/>
                </a:solidFill>
                <a:latin charset="0" pitchFamily="34" typeface="Franklin Gothic Book"/>
                <a:cs charset="-79" panose="02010803020104030203" pitchFamily="2" typeface="Aharoni"/>
              </a:rPr>
            </a:br>
            <a:r>
              <a:rPr b="1" dirty="0" lang="uk-UA" sz="2700">
                <a:solidFill>
                  <a:srgbClr val="002060"/>
                </a:solidFill>
                <a:latin charset="0" pitchFamily="34" typeface="Franklin Gothic Book"/>
                <a:cs charset="-79" panose="02010803020104030203" pitchFamily="2" typeface="Aharoni"/>
              </a:rPr>
              <a:t>Теж саме зробити з картону іншого кольору.</a:t>
            </a:r>
            <a:endParaRPr b="1" dirty="0" lang="ru-RU" sz="2700">
              <a:solidFill>
                <a:srgbClr val="002060"/>
              </a:solidFill>
              <a:latin charset="0" pitchFamily="34" typeface="Franklin Gothic Book"/>
              <a:cs charset="-79" panose="02010803020104030203" pitchFamily="2" typeface="Aharoni"/>
            </a:endParaRPr>
          </a:p>
        </p:txBody>
      </p:sp>
      <p:pic>
        <p:nvPicPr>
          <p:cNvPr descr="C:\Users\User\Desktop\Мами Осадча\изображение_viber_2021-10-31_16-01-34-727.jpg" id="5" name="Picture 3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3"/>
          <a:srcRect r="32"/>
          <a:stretch/>
        </p:blipFill>
        <p:spPr bwMode="auto">
          <a:xfrm>
            <a:off x="4571999" y="1866900"/>
            <a:ext cx="3633439" cy="3238500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1-34-529.jpg" id="6" name="Picture 3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4"/>
          <a:srcRect r="49"/>
          <a:stretch/>
        </p:blipFill>
        <p:spPr bwMode="auto">
          <a:xfrm>
            <a:off x="685800" y="1828800"/>
            <a:ext cx="3581400" cy="327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idx="1" type="subTitle"/>
          </p:nvPr>
        </p:nvSpPr>
        <p:spPr>
          <a:xfrm>
            <a:off x="304800" y="457200"/>
            <a:ext cx="8305800" cy="990600"/>
          </a:xfrm>
        </p:spPr>
        <p:txBody>
          <a:bodyPr/>
          <a:lstStyle/>
          <a:p>
            <a:r>
              <a:rPr b="1" dirty="0" lang="uk-UA" sz="2800">
                <a:solidFill>
                  <a:srgbClr val="002060"/>
                </a:solidFill>
                <a:latin charset="0" pitchFamily="34" typeface="Franklin Gothic Book"/>
              </a:rPr>
              <a:t>3.</a:t>
            </a:r>
            <a:r>
              <a:rPr b="1" dirty="0" lang="uk-UA" sz="2400">
                <a:solidFill>
                  <a:srgbClr val="002060"/>
                </a:solidFill>
                <a:latin charset="0" pitchFamily="34" typeface="Franklin Gothic Book"/>
              </a:rPr>
              <a:t> З білого картону виготовити  трафарет 15:15 см </a:t>
            </a:r>
          </a:p>
          <a:p>
            <a:r>
              <a:rPr b="1" dirty="0" lang="uk-UA" sz="2400">
                <a:solidFill>
                  <a:srgbClr val="002060"/>
                </a:solidFill>
                <a:latin charset="0" pitchFamily="34" typeface="Franklin Gothic Book"/>
              </a:rPr>
              <a:t>(товщина ліній 7-8 мм) і підкласти його під папір</a:t>
            </a:r>
            <a:endParaRPr b="1" dirty="0" lang="ru-RU" sz="2400">
              <a:solidFill>
                <a:srgbClr val="002060"/>
              </a:solidFill>
              <a:latin charset="0" pitchFamily="34" typeface="Franklin Gothic Book"/>
            </a:endParaRPr>
          </a:p>
        </p:txBody>
      </p:sp>
      <p:pic>
        <p:nvPicPr>
          <p:cNvPr descr="C:\Users\User\Desktop\Мами Осадча\изображение_viber_2021-10-31_16-05-56-158.jpg" id="2052" name="Picture 4"/>
          <p:cNvPicPr>
            <a:picLocks noChangeArrowheads="1" noChangeAspect="1"/>
          </p:cNvPicPr>
          <p:nvPr/>
        </p:nvPicPr>
        <p:blipFill rotWithShape="1">
          <a:blip r:embed="rId3"/>
          <a:srcRect b="27648" r="8520" t="13997"/>
          <a:stretch/>
        </p:blipFill>
        <p:spPr bwMode="auto">
          <a:xfrm>
            <a:off x="533400" y="2270760"/>
            <a:ext cx="4124729" cy="3250276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5-56-158.jpg" id="2055" name="Picture 7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3200" y="-8915400"/>
            <a:ext cx="5638800" cy="7543800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5-56-946.jpg" id="2059" name="Picture 11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6200" y="7239000"/>
            <a:ext cx="3657600" cy="2971800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5-56-550.jpg" id="3" name="Picture 2"/>
          <p:cNvPicPr>
            <a:picLocks noChangeArrowheads="1" noChangeAspect="1"/>
          </p:cNvPicPr>
          <p:nvPr/>
        </p:nvPicPr>
        <p:blipFill rotWithShape="1">
          <a:blip r:embed="rId5"/>
          <a:srcRect b="-36" r="-25"/>
          <a:stretch/>
        </p:blipFill>
        <p:spPr bwMode="auto">
          <a:xfrm>
            <a:off x="4953000" y="2236125"/>
            <a:ext cx="3460865" cy="328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2" y="-27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idx="1" type="subTitle"/>
          </p:nvPr>
        </p:nvSpPr>
        <p:spPr>
          <a:xfrm>
            <a:off x="304800" y="228600"/>
            <a:ext cx="8305800" cy="990600"/>
          </a:xfrm>
        </p:spPr>
        <p:txBody>
          <a:bodyPr/>
          <a:lstStyle/>
          <a:p>
            <a:r>
              <a:rPr b="1" dirty="0" lang="uk-UA" sz="2800">
                <a:solidFill>
                  <a:srgbClr val="002060"/>
                </a:solidFill>
                <a:latin typeface="+mj-lt"/>
              </a:rPr>
              <a:t>4. </a:t>
            </a:r>
            <a:r>
              <a:rPr b="1" dirty="0" lang="uk-UA" sz="1800">
                <a:solidFill>
                  <a:srgbClr val="002060"/>
                </a:solidFill>
                <a:latin typeface="+mj-lt"/>
              </a:rPr>
              <a:t>Закріпивши тканину і трафарет затискачами, можна приступити до наклеювання трикутників з одного , а потім і з другого боку</a:t>
            </a:r>
          </a:p>
          <a:p>
            <a:endParaRPr b="1" dirty="0" lang="ru-RU" sz="3600">
              <a:solidFill>
                <a:srgbClr val="002060"/>
              </a:solidFill>
              <a:latin typeface="+mj-lt"/>
            </a:endParaRPr>
          </a:p>
        </p:txBody>
      </p:sp>
      <p:pic>
        <p:nvPicPr>
          <p:cNvPr descr="C:\Users\User\Desktop\Мами Осадча\изображение_viber_2021-10-31_16-05-56-158.jpg" id="2055" name="Picture 7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3200" y="-8915400"/>
            <a:ext cx="5638800" cy="7543800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5-56-946.jpg" id="2059" name="Picture 11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6200" y="7239000"/>
            <a:ext cx="3657600" cy="2971800"/>
          </a:xfrm>
          <a:prstGeom prst="rect">
            <a:avLst/>
          </a:prstGeom>
          <a:noFill/>
        </p:spPr>
      </p:pic>
      <p:pic>
        <p:nvPicPr>
          <p:cNvPr descr="C:\Users\User\Desktop\Мами Осадча\изображение_viber_2021-10-31_16-05-56-759.jpg" id="14" name="Picture 9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9435" y="1467129"/>
            <a:ext cx="2967023" cy="228606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rrowheads="1" noChangeAspect="1"/>
          </p:cNvPicPr>
          <p:nvPr/>
        </p:nvPicPr>
        <p:blipFill rotWithShape="1">
          <a:blip cstate="print" r:embed="rId6"/>
          <a:srcRect b="58"/>
          <a:stretch/>
        </p:blipFill>
        <p:spPr bwMode="auto">
          <a:xfrm>
            <a:off x="4795221" y="3924300"/>
            <a:ext cx="2677318" cy="24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rrowheads="1" noChangeAspect="1"/>
          </p:cNvPicPr>
          <p:nvPr/>
        </p:nvPicPr>
        <p:blipFill rotWithShape="1">
          <a:blip cstate="print" r:embed="rId7"/>
          <a:srcRect b="-1"/>
          <a:stretch/>
        </p:blipFill>
        <p:spPr bwMode="auto">
          <a:xfrm>
            <a:off x="1604977" y="3886200"/>
            <a:ext cx="2961481" cy="2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User\Desktop\Мами Осадча\изображение_viber_2021-10-31_16-05-56-946.jpg" id="5122" name="Picture 2"/>
          <p:cNvPicPr>
            <a:picLocks noChangeArrowheads="1" noChangeAspect="1"/>
          </p:cNvPicPr>
          <p:nvPr/>
        </p:nvPicPr>
        <p:blipFill rotWithShape="1">
          <a:blip cstate="print" r:embed="rId8"/>
          <a:srcRect r="24"/>
          <a:stretch/>
        </p:blipFill>
        <p:spPr bwMode="auto">
          <a:xfrm>
            <a:off x="4908063" y="1429062"/>
            <a:ext cx="245163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990600" y="152400"/>
            <a:ext cx="7010400" cy="838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i="1" dirty="0">
                <a:solidFill>
                  <a:srgbClr val="002060"/>
                </a:solidFill>
              </a:rPr>
              <a:t>Етапи роботи з квадратом: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343400" y="2971800"/>
            <a:ext cx="4800600" cy="35052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8994009"/>
              </p:ext>
            </p:extLst>
          </p:nvPr>
        </p:nvGraphicFramePr>
        <p:xfrm>
          <a:off x="2286000" y="1219200"/>
          <a:ext cx="457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90201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lang="uk-UA" sz="3600">
                <a:solidFill>
                  <a:srgbClr val="002060"/>
                </a:solidFill>
                <a:latin charset="0" pitchFamily="34" typeface="Franklin Gothic Book"/>
                <a:cs charset="-79" panose="02010803020104030203" pitchFamily="2" typeface="Aharoni"/>
              </a:rPr>
              <a:t>Чотирьохкольоровий квадрат</a:t>
            </a:r>
            <a:endParaRPr b="1" dirty="0" lang="ru-RU" sz="3600">
              <a:solidFill>
                <a:srgbClr val="002060"/>
              </a:solidFill>
              <a:latin charset="0" pitchFamily="34" typeface="Franklin Gothic Book"/>
              <a:cs charset="-79" panose="02010803020104030203" pitchFamily="2" typeface="Aharoni"/>
            </a:endParaRPr>
          </a:p>
        </p:txBody>
      </p:sp>
      <p:pic>
        <p:nvPicPr>
          <p:cNvPr id="7170" name="Picture 2"/>
          <p:cNvPicPr>
            <a:picLocks noChangeArrowheads="1" noChangeAspect="1" noGrp="1"/>
          </p:cNvPicPr>
          <p:nvPr>
            <p:ph idx="4294967295" sz="half"/>
          </p:nvPr>
        </p:nvPicPr>
        <p:blipFill rotWithShape="1">
          <a:blip cstate="print" r:embed="rId3"/>
          <a:srcRect b="42"/>
          <a:stretch/>
        </p:blipFill>
        <p:spPr bwMode="auto">
          <a:xfrm>
            <a:off x="1143000" y="2209800"/>
            <a:ext cx="3086100" cy="289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rrowheads="1" noChangeAspect="1" noGrp="1"/>
          </p:cNvPicPr>
          <p:nvPr>
            <p:ph idx="4294967295" sz="half"/>
          </p:nvPr>
        </p:nvPicPr>
        <p:blipFill rotWithShape="1">
          <a:blip cstate="print" r:embed="rId4"/>
          <a:srcRect b="1" r="-38"/>
          <a:stretch/>
        </p:blipFill>
        <p:spPr bwMode="auto">
          <a:xfrm>
            <a:off x="4876800" y="2286000"/>
            <a:ext cx="2985407" cy="26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7BF6F-FA29-4ED2-80D6-920BBF7C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521"/>
            <a:ext cx="8229600" cy="1219200"/>
          </a:xfr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uk-UA" sz="5400" dirty="0"/>
              <a:t>Використані</a:t>
            </a:r>
            <a:r>
              <a:rPr lang="uk-UA" dirty="0"/>
              <a:t> </a:t>
            </a:r>
            <a:r>
              <a:rPr lang="uk-UA" sz="5400" dirty="0"/>
              <a:t>джерела:</a:t>
            </a:r>
            <a:endParaRPr lang="ru-RU" sz="5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1E2D38-3702-4F81-8ECB-BF5CE2A28732}"/>
              </a:ext>
            </a:extLst>
          </p:cNvPr>
          <p:cNvSpPr/>
          <p:nvPr/>
        </p:nvSpPr>
        <p:spPr>
          <a:xfrm>
            <a:off x="228600" y="1447800"/>
            <a:ext cx="8763000" cy="5311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Гриценко В. Нові інформаційні технології в освіті для всіх. Фундаментальні проблеми навчання // Дитячий садок. – 2009. - № 11. – С. 38.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Дзюба В. Проблеми організації інноваційної діяльності в системі дошкільної освіти / Валентина Дзюба, Марія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Цой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// Освіта і управління. – 2003. – № 1. – С. 110–111.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Дичківська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експертиза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інноваційної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Ілона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Дичківська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//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– 2004. - №9. – с.6 – 10</a:t>
            </a:r>
          </a:p>
          <a:p>
            <a:endParaRPr lang="uk-UA" b="1" u="sng" dirty="0"/>
          </a:p>
          <a:p>
            <a:r>
              <a:rPr lang="uk-UA" sz="2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Інтернет посилання:</a:t>
            </a:r>
          </a:p>
          <a:p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Методика </a:t>
            </a:r>
            <a:r>
              <a:rPr lang="uk-UA" b="1" dirty="0" err="1">
                <a:solidFill>
                  <a:srgbClr val="002060"/>
                </a:solidFill>
              </a:rPr>
              <a:t>Воскобовича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u="sng" dirty="0">
                <a:solidFill>
                  <a:srgbClr val="2004E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https://say.kyiv.ua/metodika-voskobovicha.html</a:t>
            </a:r>
            <a:r>
              <a:rPr lang="uk-UA" b="1" dirty="0">
                <a:solidFill>
                  <a:srgbClr val="2004EE"/>
                </a:solidFill>
              </a:rPr>
              <a:t> </a:t>
            </a:r>
            <a:endParaRPr lang="ru-RU" dirty="0">
              <a:solidFill>
                <a:srgbClr val="2004EE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Розвиваючі ігри </a:t>
            </a:r>
            <a:r>
              <a:rPr lang="uk-UA" b="1" dirty="0" err="1">
                <a:solidFill>
                  <a:srgbClr val="002060"/>
                </a:solidFill>
              </a:rPr>
              <a:t>Воскобовича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u="sng" dirty="0">
                <a:solidFill>
                  <a:srgbClr val="2004E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https://karapuz.net.ua/3837-igri-voskobovicha-rozvivayuchi-zanyattya-za-metodikoyu-yak-zrobiti-svoyimi-rukami.html</a:t>
            </a:r>
            <a:r>
              <a:rPr lang="uk-UA" b="1" dirty="0">
                <a:solidFill>
                  <a:srgbClr val="2004EE"/>
                </a:solidFill>
              </a:rPr>
              <a:t> </a:t>
            </a:r>
            <a:endParaRPr lang="ru-RU" dirty="0">
              <a:solidFill>
                <a:srgbClr val="2004EE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Технологія «Казкові лабіринти» В. </a:t>
            </a:r>
            <a:r>
              <a:rPr lang="uk-UA" b="1" dirty="0" err="1">
                <a:solidFill>
                  <a:srgbClr val="002060"/>
                </a:solidFill>
              </a:rPr>
              <a:t>Воскобовича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u="sng" dirty="0">
                <a:solidFill>
                  <a:srgbClr val="2004E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https://vseosvita.ua/library/tehnologia-kazkovi-labirinti-gri-vvoskobovica-3480.html</a:t>
            </a:r>
            <a:r>
              <a:rPr lang="uk-UA" b="1" dirty="0">
                <a:solidFill>
                  <a:srgbClr val="2004EE"/>
                </a:solidFill>
              </a:rPr>
              <a:t> </a:t>
            </a:r>
            <a:endParaRPr lang="ru-RU" dirty="0">
              <a:solidFill>
                <a:srgbClr val="2004EE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07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24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Franklin Gothic Book" pitchFamily="34" charset="0"/>
                <a:cs typeface="Aharoni" panose="02010803020104030203" pitchFamily="2" charset="-79"/>
              </a:rPr>
              <a:t>ДЯКУЮ ЗА УВАГУ!</a:t>
            </a:r>
            <a:br>
              <a:rPr lang="ru-RU" sz="4800" b="1" dirty="0">
                <a:solidFill>
                  <a:srgbClr val="002060"/>
                </a:solidFill>
                <a:latin typeface="Franklin Gothic Book" pitchFamily="34" charset="0"/>
                <a:cs typeface="Aharoni" panose="02010803020104030203" pitchFamily="2" charset="-79"/>
              </a:rPr>
            </a:br>
            <a:endParaRPr lang="ru-RU" sz="4800" b="1" dirty="0">
              <a:solidFill>
                <a:srgbClr val="002060"/>
              </a:solidFill>
              <a:latin typeface="Franklin Gothic Book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32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9353158"/>
              </p:ext>
            </p:extLst>
          </p:nvPr>
        </p:nvGraphicFramePr>
        <p:xfrm>
          <a:off x="381000" y="609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29215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86400"/>
          </a:xfrm>
        </p:spPr>
        <p:txBody>
          <a:bodyPr>
            <a:normAutofit fontScale="90000"/>
          </a:bodyPr>
          <a:lstStyle/>
          <a:p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r>
              <a:rPr dirty="0" lang="ru-RU">
                <a:solidFill>
                  <a:schemeClr val="tx2">
                    <a:lumMod val="10000"/>
                  </a:schemeClr>
                </a:solidFill>
              </a:rPr>
              <a:t>             </a:t>
            </a: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r>
              <a:rPr dirty="0" lang="ru-RU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endParaRPr dirty="0" lang="ru-RU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53340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dirty="0" lang="ru-RU">
                <a:solidFill>
                  <a:schemeClr val="tx2">
                    <a:lumMod val="10000"/>
                  </a:schemeClr>
                </a:solidFill>
              </a:rPr>
            </a:b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2400"/>
            <a:ext cx="82295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4000">
                <a:solidFill>
                  <a:srgbClr val="002060"/>
                </a:solidFill>
              </a:rPr>
              <a:t>Характеристика </a:t>
            </a:r>
            <a:r>
              <a:rPr b="1" dirty="0" err="1" i="1" lang="ru-RU" sz="4000">
                <a:solidFill>
                  <a:srgbClr val="002060"/>
                </a:solidFill>
              </a:rPr>
              <a:t>розвиваючих</a:t>
            </a:r>
            <a:r>
              <a:rPr b="1" dirty="0" i="1" lang="ru-RU" sz="4000">
                <a:solidFill>
                  <a:srgbClr val="002060"/>
                </a:solidFill>
              </a:rPr>
              <a:t> </a:t>
            </a:r>
            <a:r>
              <a:rPr b="1" dirty="0" err="1" i="1" lang="ru-RU" sz="4000">
                <a:solidFill>
                  <a:srgbClr val="002060"/>
                </a:solidFill>
              </a:rPr>
              <a:t>ігор</a:t>
            </a:r>
            <a:r>
              <a:rPr b="1" dirty="0" i="1" lang="ru-RU" sz="4000">
                <a:solidFill>
                  <a:srgbClr val="002060"/>
                </a:solidFill>
              </a:rPr>
              <a:t> </a:t>
            </a:r>
            <a:r>
              <a:rPr b="1" dirty="0" err="1" i="1" lang="ru-RU" sz="4000">
                <a:solidFill>
                  <a:srgbClr val="002060"/>
                </a:solidFill>
              </a:rPr>
              <a:t>В.Воскобовича</a:t>
            </a:r>
            <a:r>
              <a:rPr b="1" dirty="0" i="1" lang="ru-RU" sz="4000">
                <a:solidFill>
                  <a:srgbClr val="002060"/>
                </a:solidFill>
              </a:rPr>
              <a:t>: </a:t>
            </a:r>
          </a:p>
          <a:p>
            <a:pPr algn="ctr"/>
            <a:endParaRPr b="1" dirty="0" i="1" lang="ru-RU" sz="4000">
              <a:solidFill>
                <a:srgbClr val="002060"/>
              </a:solidFill>
            </a:endParaRPr>
          </a:p>
          <a:p>
            <a:endParaRPr b="1" dirty="0" lang="uk-UA" sz="3200">
              <a:solidFill>
                <a:srgbClr val="000000"/>
              </a:solidFill>
            </a:endParaRPr>
          </a:p>
          <a:p>
            <a:endParaRPr b="1" dirty="0" lang="uk-UA" sz="3200">
              <a:solidFill>
                <a:srgbClr val="000000"/>
              </a:solidFill>
            </a:endParaRPr>
          </a:p>
          <a:p>
            <a:endParaRPr b="1" dirty="0" lang="uk-UA" sz="3200">
              <a:solidFill>
                <a:srgbClr val="000000"/>
              </a:solidFill>
            </a:endParaRPr>
          </a:p>
          <a:p>
            <a:endParaRPr b="1" dirty="0" lang="uk-UA" sz="3200">
              <a:solidFill>
                <a:srgbClr val="000000"/>
              </a:solidFill>
            </a:endParaRPr>
          </a:p>
          <a:p>
            <a:pPr indent="-457200" marL="457200">
              <a:buFont charset="2" panose="05000000000000000000" pitchFamily="2" typeface="Wingdings"/>
              <a:buChar char="ü"/>
            </a:pPr>
            <a:r>
              <a:rPr b="1" dirty="0" lang="uk-UA" sz="2800">
                <a:solidFill>
                  <a:srgbClr val="000000"/>
                </a:solidFill>
              </a:rPr>
              <a:t>  багатофункціональність;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b="1" dirty="0" lang="uk-UA" sz="2800">
                <a:solidFill>
                  <a:srgbClr val="000000"/>
                </a:solidFill>
              </a:rPr>
              <a:t>широкий віковий діапазон   </a:t>
            </a:r>
          </a:p>
          <a:p>
            <a:r>
              <a:rPr b="1" dirty="0" lang="uk-UA" sz="2800">
                <a:solidFill>
                  <a:srgbClr val="000000"/>
                </a:solidFill>
              </a:rPr>
              <a:t>       учасників гри;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b="1" dirty="0" lang="uk-UA" sz="2800">
                <a:solidFill>
                  <a:srgbClr val="000000"/>
                </a:solidFill>
              </a:rPr>
              <a:t>казкове “оформлення”;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b="1" dirty="0" lang="uk-UA" sz="2800">
                <a:solidFill>
                  <a:srgbClr val="000000"/>
                </a:solidFill>
              </a:rPr>
              <a:t>творчій потенціал;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b="1" dirty="0" lang="uk-UA" sz="2800">
                <a:solidFill>
                  <a:srgbClr val="000000"/>
                </a:solidFill>
              </a:rPr>
              <a:t>конструктивні елементи</a:t>
            </a:r>
          </a:p>
          <a:p>
            <a:r>
              <a:rPr dirty="0" lang="uk-UA" sz="3200"/>
              <a:t> </a:t>
            </a:r>
            <a:endParaRPr dirty="0" lang="ru-RU" sz="3200"/>
          </a:p>
        </p:txBody>
      </p:sp>
      <p:pic>
        <p:nvPicPr>
          <p:cNvPr descr="C:\Users\DNZ\Pictures\a0c4fca31d5a2c87f9f587674796526f.jpg" id="5124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/>
          <a:stretch/>
        </p:blipFill>
        <p:spPr bwMode="auto">
          <a:xfrm>
            <a:off x="3124200" y="1447800"/>
            <a:ext cx="315957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6358138"/>
              </p:ext>
            </p:extLst>
          </p:nvPr>
        </p:nvGraphicFramePr>
        <p:xfrm>
          <a:off x="1371600" y="16002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8458200" cy="91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4000" b="1" i="1" dirty="0">
                <a:solidFill>
                  <a:srgbClr val="002060"/>
                </a:solidFill>
              </a:rPr>
              <a:t>  </a:t>
            </a:r>
            <a:r>
              <a:rPr lang="uk-UA" sz="14400" b="1" i="1" dirty="0">
                <a:solidFill>
                  <a:srgbClr val="002060"/>
                </a:solidFill>
                <a:cs typeface="Aharoni" panose="02010803020104030203" pitchFamily="2" charset="-79"/>
              </a:rPr>
              <a:t>Поділ ігор В. </a:t>
            </a:r>
            <a:r>
              <a:rPr lang="uk-UA" sz="14400" b="1" i="1" dirty="0" err="1">
                <a:solidFill>
                  <a:srgbClr val="002060"/>
                </a:solidFill>
                <a:cs typeface="Aharoni" panose="02010803020104030203" pitchFamily="2" charset="-79"/>
              </a:rPr>
              <a:t>Воскобовича</a:t>
            </a:r>
            <a:r>
              <a:rPr lang="uk-UA" sz="14400" b="1" i="1" dirty="0">
                <a:solidFill>
                  <a:srgbClr val="002060"/>
                </a:solidFill>
                <a:cs typeface="Aharoni" panose="02010803020104030203" pitchFamily="2" charset="-79"/>
              </a:rPr>
              <a:t> на блоки:</a:t>
            </a:r>
          </a:p>
          <a:p>
            <a:pPr>
              <a:buNone/>
            </a:pPr>
            <a:endParaRPr lang="uk-UA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dirty="0" lang="ru-RU"/>
            </a:br>
            <a:endParaRPr b="1" baseline="0" dirty="0" kern="1200" kumimoji="0" lang="ru-RU" spc="-100" sz="42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b="1" dirty="0" err="1" lang="uk-UA" sz="5300">
                <a:solidFill>
                  <a:srgbClr val="002060"/>
                </a:solidFill>
                <a:cs charset="-79" panose="02010803020104030203" pitchFamily="2" typeface="Aharoni"/>
              </a:rPr>
              <a:t>Коврограф</a:t>
            </a:r>
            <a:endParaRPr b="1" dirty="0" lang="ru-RU" sz="5300">
              <a:solidFill>
                <a:srgbClr val="002060"/>
              </a:solidFill>
              <a:cs charset="-79" panose="02010803020104030203" pitchFamily="2" typeface="Aharoni"/>
            </a:endParaRPr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3"/>
          <a:srcRect b="-21"/>
          <a:stretch/>
        </p:blipFill>
        <p:spPr bwMode="auto">
          <a:xfrm>
            <a:off x="3124200" y="1393373"/>
            <a:ext cx="3048000" cy="37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 rotWithShape="1">
          <a:blip cstate="print" r:embed="rId4"/>
          <a:srcRect b="42"/>
          <a:stretch/>
        </p:blipFill>
        <p:spPr bwMode="auto">
          <a:xfrm>
            <a:off x="6248400" y="1869621"/>
            <a:ext cx="2789003" cy="32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5"/>
          <a:srcRect b="35"/>
          <a:stretch/>
        </p:blipFill>
        <p:spPr bwMode="auto">
          <a:xfrm>
            <a:off x="152400" y="1934936"/>
            <a:ext cx="2895600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 noChangeAspect="1"/>
          </p:cNvPicPr>
          <p:nvPr/>
        </p:nvPicPr>
        <p:blipFill rotWithShape="1">
          <a:blip cstate="print" r:embed="rId3"/>
          <a:srcRect b="-69"/>
          <a:stretch/>
        </p:blipFill>
        <p:spPr bwMode="auto">
          <a:xfrm>
            <a:off x="5562600" y="3891643"/>
            <a:ext cx="2260583" cy="23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16200000">
            <a:off x="842283" y="1519917"/>
            <a:ext cx="4114799" cy="366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62600" y="1295399"/>
            <a:ext cx="2260583" cy="24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43200" y="82659"/>
            <a:ext cx="3784241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b="1" dirty="0" err="1" lang="uk-UA" spc="-100" sz="53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cs charset="-79" panose="02010803020104030203" pitchFamily="2" typeface="Aharoni"/>
              </a:rPr>
              <a:t>Коврограф</a:t>
            </a:r>
            <a:endParaRPr dirty="0" lang="uk-UA">
              <a:solidFill>
                <a:srgbClr val="F3A44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 rotWithShape="1">
          <a:blip cstate="print" r:embed="rId3"/>
          <a:srcRect b="-28" r="21"/>
          <a:stretch/>
        </p:blipFill>
        <p:spPr bwMode="auto">
          <a:xfrm rot="16200000">
            <a:off x="5121847" y="2800466"/>
            <a:ext cx="2987894" cy="36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cstate="print" r:embed="rId4"/>
          <a:srcRect b="7"/>
          <a:stretch/>
        </p:blipFill>
        <p:spPr bwMode="auto">
          <a:xfrm rot="16200000">
            <a:off x="1262960" y="889692"/>
            <a:ext cx="2903332" cy="37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90600" y="304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uk-UA" spc="-100" sz="48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Рахівничок</a:t>
            </a:r>
            <a:r>
              <a:rPr b="1" dirty="0" lang="uk-UA" spc="-100" sz="4800">
                <a:ln w="3200">
                  <a:solidFill>
                    <a:srgbClr val="F3A447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-паровозик</a:t>
            </a:r>
            <a:endParaRPr dirty="0" lang="uk-UA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lvl="1" rtl="0">
              <a:spcBef>
                <a:spcPct val="0"/>
              </a:spcBef>
            </a:pPr>
            <a:r>
              <a:rPr b="1" dirty="0" lang="uk-UA" sz="3600">
                <a:solidFill>
                  <a:srgbClr val="002060"/>
                </a:solidFill>
              </a:rPr>
              <a:t>Ігри «Ромашка», «Яблуко», «Сніговик»</a:t>
            </a:r>
            <a:br>
              <a:rPr dirty="0" lang="ru-RU" sz="3600">
                <a:solidFill>
                  <a:srgbClr val="002060"/>
                </a:solidFill>
              </a:rPr>
            </a:br>
            <a:endParaRPr dirty="0" lang="ru-RU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3"/>
          <a:srcRect b="-69"/>
          <a:stretch/>
        </p:blipFill>
        <p:spPr bwMode="auto">
          <a:xfrm>
            <a:off x="1219200" y="3962400"/>
            <a:ext cx="2971800" cy="26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4"/>
          <a:srcRect b="-26"/>
          <a:stretch/>
        </p:blipFill>
        <p:spPr bwMode="auto">
          <a:xfrm>
            <a:off x="1219200" y="1295400"/>
            <a:ext cx="2971800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 rot="16200000">
            <a:off x="4528429" y="1948573"/>
            <a:ext cx="3733803" cy="379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rgbClr val="F3A447"/>
      </a:dk1>
      <a:lt1>
        <a:srgbClr val="F3A447"/>
      </a:lt1>
      <a:dk2>
        <a:srgbClr val="F3A447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1749</TotalTime>
  <Words>837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Constantia</vt:lpstr>
      <vt:lpstr>Franklin Gothic Book</vt:lpstr>
      <vt:lpstr>Times New Roman</vt:lpstr>
      <vt:lpstr>Wingdings</vt:lpstr>
      <vt:lpstr>Wingdings 2</vt:lpstr>
      <vt:lpstr>Бумажная</vt:lpstr>
      <vt:lpstr>    Використання розвиваючих ігор        В. В. Воскобовича для формування  логіко-математичної компетентності дошкільників </vt:lpstr>
      <vt:lpstr> </vt:lpstr>
      <vt:lpstr>Презентация PowerPoint</vt:lpstr>
      <vt:lpstr>                                 </vt:lpstr>
      <vt:lpstr> </vt:lpstr>
      <vt:lpstr>  Коврограф</vt:lpstr>
      <vt:lpstr>Презентация PowerPoint</vt:lpstr>
      <vt:lpstr>Презентация PowerPoint</vt:lpstr>
      <vt:lpstr>Ігри «Ромашка», «Яблуко», «Сніговик» </vt:lpstr>
      <vt:lpstr>«Геоконт»</vt:lpstr>
      <vt:lpstr>Презентация PowerPoint</vt:lpstr>
      <vt:lpstr>Ігровий посібник- квадрат Воскобовича</vt:lpstr>
      <vt:lpstr>                </vt:lpstr>
      <vt:lpstr>        Ігровий посібник  «Чарівний квадрат В.В. Воскобовича»     </vt:lpstr>
      <vt:lpstr>                </vt:lpstr>
      <vt:lpstr>                </vt:lpstr>
      <vt:lpstr>Презентация PowerPoint</vt:lpstr>
      <vt:lpstr>Презентация PowerPoint</vt:lpstr>
      <vt:lpstr>Необхідний матеріал:</vt:lpstr>
      <vt:lpstr>Виготовлення:</vt:lpstr>
      <vt:lpstr>2. З картону вирізати квадрат 13:13 см, поділити його на 16 однакових трикутників, розрізати їх. Теж саме зробити з картону іншого кольору.</vt:lpstr>
      <vt:lpstr>Презентация PowerPoint</vt:lpstr>
      <vt:lpstr>Презентация PowerPoint</vt:lpstr>
      <vt:lpstr>Презентация PowerPoint</vt:lpstr>
      <vt:lpstr>Чотирьохкольоровий квадрат</vt:lpstr>
      <vt:lpstr>Використані джерела: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«Технология: «Развивающие игры В.В.Воскобовича ». </dc:title>
  <dc:creator>Виталя</dc:creator>
  <cp:lastModifiedBy>Пользователь</cp:lastModifiedBy>
  <cp:revision>188</cp:revision>
  <dcterms:created xsi:type="dcterms:W3CDTF">2017-03-25T07:52:58Z</dcterms:created>
  <dcterms:modified xsi:type="dcterms:W3CDTF">2022-02-01T09:03:12Z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1409346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